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7"/>
  </p:notesMasterIdLst>
  <p:sldIdLst>
    <p:sldId id="256" r:id="rId2"/>
    <p:sldId id="259" r:id="rId3"/>
    <p:sldId id="258" r:id="rId4"/>
    <p:sldId id="264" r:id="rId5"/>
    <p:sldId id="257" r:id="rId6"/>
    <p:sldId id="267" r:id="rId7"/>
    <p:sldId id="262" r:id="rId8"/>
    <p:sldId id="265" r:id="rId9"/>
    <p:sldId id="266" r:id="rId10"/>
    <p:sldId id="278" r:id="rId11"/>
    <p:sldId id="279" r:id="rId12"/>
    <p:sldId id="283" r:id="rId13"/>
    <p:sldId id="280" r:id="rId14"/>
    <p:sldId id="281" r:id="rId15"/>
    <p:sldId id="282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60" r:id="rId25"/>
    <p:sldId id="284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nva Sans" panose="020B0604020202020204" charset="0"/>
      <p:regular r:id="rId34"/>
    </p:embeddedFont>
    <p:embeddedFont>
      <p:font typeface="Canva Sans Bold" panose="020B0604020202020204" charset="0"/>
      <p:regular r:id="rId35"/>
    </p:embeddedFont>
    <p:embeddedFont>
      <p:font typeface="Canva Sans Bold Italics" panose="020B0604020202020204" charset="0"/>
      <p:regular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  <p:embeddedFont>
      <p:font typeface="Microsoft Tai Le" panose="020B0502040204020203" pitchFamily="34" charset="0"/>
      <p:regular r:id="rId41"/>
      <p:bold r:id="rId42"/>
    </p:embeddedFont>
    <p:embeddedFont>
      <p:font typeface="Poppins" panose="020B0604020202020204" charset="0"/>
      <p:regular r:id="rId43"/>
    </p:embeddedFont>
    <p:embeddedFont>
      <p:font typeface="Poppins Bold" panose="020B0604020202020204" charset="0"/>
      <p:regular r:id="rId44"/>
    </p:embeddedFont>
    <p:embeddedFont>
      <p:font typeface="Segoe UI Black" panose="020B0A02040204020203" pitchFamily="34" charset="0"/>
      <p:bold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165" autoAdjust="0"/>
  </p:normalViewPr>
  <p:slideViewPr>
    <p:cSldViewPr>
      <p:cViewPr>
        <p:scale>
          <a:sx n="50" d="100"/>
          <a:sy n="50" d="100"/>
        </p:scale>
        <p:origin x="946" y="-8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5CFE-3C66-472D-82DC-CA20C3CE4F95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2FF8-191E-4C6F-BD22-3E903E5293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31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62FF8-191E-4C6F-BD22-3E903E52935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63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62FF8-191E-4C6F-BD22-3E903E52935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43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5DDE-DFD6-43B9-8A97-B63E0C79C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93C8A-7F2C-47A1-BC43-10EFF5633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ABC2-5829-4DD4-94A5-1008F38A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34D9-DCF1-49BD-8E1D-F6812BA0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A320-E957-480C-AF66-3A600F8E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5BE0-4594-4C30-BD7E-901F57EA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02B45-F66F-4488-BFE3-9E961F893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B73D-CB1F-4BD3-B89C-3F51E725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725CE-173B-4930-B76E-CD84C421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34F6-8CAD-4E08-9A72-46B4DB40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5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3B977-70B8-409E-96ED-CECCBB3A7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304EF-3F9A-4171-B994-03DE9B4A7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6786B-8DC0-4AAC-A9D3-748F785E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E2F63-AA6F-477F-A328-4877879F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1D40D-D7F9-4F27-92AA-84BB36D3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020B-419C-44DB-9030-B94190A7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B37E-FB1B-454C-B69F-CA19D27CB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00E14-1C0A-4CCC-9AEB-B2D95DF3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C3D57-0F4B-4EDF-8CE2-35136C8B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C4FDA-508C-46A1-9DBD-50620B3F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3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4B7-8D70-43FE-A0BB-8A0E4006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FD2F-133C-486A-A207-4CCC11D4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22C25-D9FF-4371-9F74-90C08E74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A8AE0-C0EE-4FC3-B121-DD3A1A78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51914-5EE7-486A-ADB9-B3600A65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284D-B6BD-467B-B72F-A4DE6EE6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C373D-DB98-4E6C-8A42-2DDC832A7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59B10-96EE-4DA3-AF5D-D8E9B3369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CDC0A-2D55-4DCA-9D96-AA82DA20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CC0E4-71ED-4DAD-8428-04C13048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82DC0-8EB2-40A2-95C7-A04B8034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3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215D-4A41-4703-AE26-B83727DF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B943-98C3-42BA-AC88-0E19A33C7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FA397-40EC-4BAC-91A3-CF3E60369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C3A69-5CE6-4A4C-B5B7-191F0D706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45FC1-6C98-4730-8B85-D736BCA3F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87BB3-7144-41B1-9A66-11EA2443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6E1D2-8CFE-4382-BCD7-C389AC6B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8C1E6-C7F9-41FB-B0F8-2172524C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C7E3-F731-489C-B74C-57438C46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4A2D4-2DE2-4212-8011-7F1B8B1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81F43-F2A3-457B-8254-42739ECC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27034-2146-4F51-8067-221DD71B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09E3F-D702-4D93-93CC-F20A5365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5CDF-CD00-4328-8CEC-FB9E548E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E5204-FEF8-443A-8E86-8BA8C0DA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E42E-C56C-4B0D-8E34-EFBB6AD8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7D1E-15F3-4AE2-93E1-F79F381A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224D0-E15C-475F-910D-339DC8DDC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D1339-63DA-4F17-9EBE-52F51085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00A49-A692-4B5B-B7A3-4FC2FB75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DE3A2-FB35-4AE7-A2B1-DFC6D968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2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CC00-AACB-49C6-BAFF-BC76A50C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2B4CB-7DF0-4BF9-80AB-22E0FF38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CC0BD-01F0-4145-B420-3FF3AC475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FA7EA-113A-4BFA-BF7F-FCDF1D75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1397A-703C-4E94-BBB2-85684D0C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30D9F-2974-4D1A-9DDA-3D37AE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2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F2349-BF5D-435D-8B90-22C701B2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95612-F9AD-49D3-9B59-80810315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79E3-A3DC-4D57-9202-D41AAD4EE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07D7F-CB91-4FCC-87AE-CF661C67C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A872-E747-40A2-AFD7-748A69F8E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238" y="42228"/>
            <a:ext cx="10336616" cy="102447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70164" y="-315033"/>
            <a:ext cx="10626262" cy="1005305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306778" y="50727"/>
            <a:ext cx="8755536" cy="8668460"/>
            <a:chOff x="0" y="0"/>
            <a:chExt cx="812800" cy="812800"/>
          </a:xfrm>
          <a:solidFill>
            <a:schemeClr val="bg1">
              <a:lumMod val="8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6280" y="434844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37613" y="4282161"/>
            <a:ext cx="1634041" cy="16340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2086248" y="484744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336771" y="0"/>
                </a:moveTo>
                <a:lnTo>
                  <a:pt x="0" y="0"/>
                </a:lnTo>
                <a:lnTo>
                  <a:pt x="0" y="503483"/>
                </a:lnTo>
                <a:lnTo>
                  <a:pt x="336771" y="503483"/>
                </a:lnTo>
                <a:lnTo>
                  <a:pt x="336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91921" y="434844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153255" y="4282161"/>
            <a:ext cx="1634041" cy="163404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801890" y="484744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0" y="0"/>
                </a:moveTo>
                <a:lnTo>
                  <a:pt x="336770" y="0"/>
                </a:lnTo>
                <a:lnTo>
                  <a:pt x="336770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203557" y="557431"/>
            <a:ext cx="4302643" cy="1385669"/>
            <a:chOff x="0" y="0"/>
            <a:chExt cx="6129363" cy="1755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11493" cy="1755485"/>
            </a:xfrm>
            <a:custGeom>
              <a:avLst/>
              <a:gdLst/>
              <a:ahLst/>
              <a:cxnLst/>
              <a:rect l="l" t="t" r="r" b="b"/>
              <a:pathLst>
                <a:path w="2011493" h="1755485">
                  <a:moveTo>
                    <a:pt x="0" y="0"/>
                  </a:moveTo>
                  <a:lnTo>
                    <a:pt x="2011493" y="0"/>
                  </a:lnTo>
                  <a:lnTo>
                    <a:pt x="2011493" y="1755485"/>
                  </a:lnTo>
                  <a:lnTo>
                    <a:pt x="0" y="1755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635037" y="-95250"/>
              <a:ext cx="449432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30394" y="899926"/>
              <a:ext cx="3529012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19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210179" y="2318280"/>
            <a:ext cx="7802881" cy="1760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Lung Cancer Data    </a:t>
            </a:r>
            <a:r>
              <a:rPr lang="en-US" sz="4800" b="1" i="1" dirty="0">
                <a:solidFill>
                  <a:srgbClr val="92D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nva Sans Bold Italics"/>
                <a:sym typeface="Canva Sans Bold Italics"/>
              </a:rPr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82B152-22A6-42C7-BD42-D8723A50AE65}"/>
              </a:ext>
            </a:extLst>
          </p:cNvPr>
          <p:cNvSpPr txBox="1"/>
          <p:nvPr/>
        </p:nvSpPr>
        <p:spPr>
          <a:xfrm flipH="1">
            <a:off x="0" y="361170"/>
            <a:ext cx="112547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  <a:p>
            <a:endParaRPr lang="en-IN" sz="6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FA9CD9-F51D-46CE-982A-7524F49A65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55" y="3085358"/>
            <a:ext cx="1985433" cy="14323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08289C4-34B1-4B29-B718-DB8A7B9726B1}"/>
              </a:ext>
            </a:extLst>
          </p:cNvPr>
          <p:cNvSpPr txBox="1"/>
          <p:nvPr/>
        </p:nvSpPr>
        <p:spPr>
          <a:xfrm>
            <a:off x="6893183" y="4627088"/>
            <a:ext cx="615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Individual Contributor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C9285EB-25B8-4789-AF97-E6B8AD98682F}"/>
              </a:ext>
            </a:extLst>
          </p:cNvPr>
          <p:cNvSpPr/>
          <p:nvPr/>
        </p:nvSpPr>
        <p:spPr>
          <a:xfrm>
            <a:off x="6651406" y="6914695"/>
            <a:ext cx="6150706" cy="77727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3B84EE-F41C-4338-8E99-DCBD7820E6D1}"/>
              </a:ext>
            </a:extLst>
          </p:cNvPr>
          <p:cNvSpPr txBox="1"/>
          <p:nvPr/>
        </p:nvSpPr>
        <p:spPr>
          <a:xfrm flipH="1">
            <a:off x="6651406" y="6984698"/>
            <a:ext cx="780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Submission Date -  21/02/2025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CB15C86-8E22-4279-BB13-D1FD2D8977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54" y="8458418"/>
            <a:ext cx="1910570" cy="9881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F1ACDFD-633A-41E1-867A-644B17737A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45" y="8420924"/>
            <a:ext cx="2166154" cy="130864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16B5C7-89C9-4EC6-95DC-9F297C96F69E}"/>
              </a:ext>
            </a:extLst>
          </p:cNvPr>
          <p:cNvSpPr txBox="1"/>
          <p:nvPr/>
        </p:nvSpPr>
        <p:spPr>
          <a:xfrm>
            <a:off x="8351308" y="7863091"/>
            <a:ext cx="4143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Tools</a:t>
            </a:r>
            <a:r>
              <a:rPr lang="en-IN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Used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FAA8E42-9F5D-468D-88CC-960527ACA6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95" y="8963600"/>
            <a:ext cx="1066800" cy="10668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4C5406B-3C42-40B8-9023-E9A673F3639B}"/>
              </a:ext>
            </a:extLst>
          </p:cNvPr>
          <p:cNvSpPr txBox="1"/>
          <p:nvPr/>
        </p:nvSpPr>
        <p:spPr>
          <a:xfrm>
            <a:off x="0" y="1514895"/>
            <a:ext cx="92260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Portfolio Project Challenge</a:t>
            </a:r>
            <a:endParaRPr lang="en-IN" sz="3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FFA99B-92F9-4713-B991-043BBFA59B39}"/>
              </a:ext>
            </a:extLst>
          </p:cNvPr>
          <p:cNvSpPr txBox="1"/>
          <p:nvPr/>
        </p:nvSpPr>
        <p:spPr>
          <a:xfrm>
            <a:off x="6893183" y="5324615"/>
            <a:ext cx="94370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4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Tai Le" panose="020B0502040204020203" pitchFamily="34" charset="0"/>
                <a:ea typeface="Cascadia Mono ExtraLight" panose="020B0609020000020004" pitchFamily="49" charset="0"/>
                <a:cs typeface="Microsoft Tai Le" panose="020B0502040204020203" pitchFamily="34" charset="0"/>
              </a:rPr>
              <a:t>Suman Sadhukhan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114300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B04E5-57E0-4060-9358-D61F69EF2D21}"/>
              </a:ext>
            </a:extLst>
          </p:cNvPr>
          <p:cNvSpPr txBox="1"/>
          <p:nvPr/>
        </p:nvSpPr>
        <p:spPr>
          <a:xfrm flipH="1">
            <a:off x="140425" y="194425"/>
            <a:ext cx="1497639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 Q2.Calculate the average survival years based on cancer stages.</a:t>
            </a:r>
          </a:p>
          <a:p>
            <a:endParaRPr lang="en-GB" dirty="0"/>
          </a:p>
          <a:p>
            <a:r>
              <a:rPr lang="en-GB" sz="2400" dirty="0"/>
              <a:t>select cancer_stage, avg(Survival_Years) as Average_Survival_Years from lung_cancer_data</a:t>
            </a:r>
          </a:p>
          <a:p>
            <a:r>
              <a:rPr lang="en-GB" sz="2400" dirty="0"/>
              <a:t>where Cancer_Stage &lt;&gt; "None" group by cancer_stage;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1E9B9-F861-4FE7-9C4D-CBAFBD23841D}"/>
              </a:ext>
            </a:extLst>
          </p:cNvPr>
          <p:cNvSpPr txBox="1"/>
          <p:nvPr/>
        </p:nvSpPr>
        <p:spPr>
          <a:xfrm flipH="1">
            <a:off x="316411" y="4891198"/>
            <a:ext cx="169177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Q3. Count the number of lung cancer patients based on passive smoking.</a:t>
            </a:r>
          </a:p>
          <a:p>
            <a:endParaRPr kumimoji="0" lang="en-GB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select Passive_Smoker, count(*) as number_of_patients</a:t>
            </a:r>
          </a:p>
          <a:p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from lung_cancer_data </a:t>
            </a:r>
          </a:p>
          <a:p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where Lung_Cancer_Diagnosis = 'Yes' group by Passive_Smoker;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B68D6-4D4A-4BF6-88B0-2AFCC8D3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1" y="1982357"/>
            <a:ext cx="9037092" cy="20296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61819D-1528-49FB-A80E-87A0E393435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1" y="7367117"/>
            <a:ext cx="12544128" cy="2107613"/>
          </a:xfrm>
          <a:prstGeom prst="rect">
            <a:avLst/>
          </a:pr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CBB13DC9-4807-4C5D-B3E1-87C95E3550A4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BC271E1-B35F-4CBF-9CFE-05AF44DF9E25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A7AF1524-F99F-4AF4-ABC4-E74686EAB04F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04F21F63-82C7-4CAC-B8D8-F1BD44AC2B20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33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41991" y="335555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B04E5-57E0-4060-9358-D61F69EF2D21}"/>
              </a:ext>
            </a:extLst>
          </p:cNvPr>
          <p:cNvSpPr txBox="1"/>
          <p:nvPr/>
        </p:nvSpPr>
        <p:spPr>
          <a:xfrm flipH="1">
            <a:off x="128883" y="288067"/>
            <a:ext cx="149763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Q4. Find the country with the highest lung cancer prevalence rate.</a:t>
            </a:r>
          </a:p>
          <a:p>
            <a:endParaRPr lang="en-GB" sz="2800" b="1" dirty="0"/>
          </a:p>
          <a:p>
            <a:r>
              <a:rPr lang="en-GB" sz="2400" dirty="0"/>
              <a:t>select Country Country_with_highest_Lung_Cancer_Prevalence_Rate</a:t>
            </a:r>
          </a:p>
          <a:p>
            <a:r>
              <a:rPr lang="en-GB" sz="2400" dirty="0"/>
              <a:t>from lung_cancer_data group by Country </a:t>
            </a:r>
          </a:p>
          <a:p>
            <a:r>
              <a:rPr lang="en-GB" sz="2400" dirty="0"/>
              <a:t>order by max(Lung_Cancer_Prevalence_Rate) desc limit 1;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1E9B9-F861-4FE7-9C4D-CBAFBD23841D}"/>
              </a:ext>
            </a:extLst>
          </p:cNvPr>
          <p:cNvSpPr txBox="1"/>
          <p:nvPr/>
        </p:nvSpPr>
        <p:spPr>
          <a:xfrm flipH="1">
            <a:off x="307323" y="5316474"/>
            <a:ext cx="16917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Q5. Identify the smoking years' impact on lung cancer.</a:t>
            </a:r>
          </a:p>
          <a:p>
            <a:endParaRPr kumimoji="0" lang="en-GB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SELECT lung_cancer_diagnosis, AVG(Years_of_Smoking) AS avg_smoking_years FROM lung_cancer_data GROUP BY lung_cancer_diagnosis;</a:t>
            </a:r>
            <a:endParaRPr lang="en-IN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93F12-9F40-4CC7-A2D3-1DF1F158AB6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5333" y="2463991"/>
            <a:ext cx="13134358" cy="1961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F0DA5-1756-498B-B062-A7DAEC8000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5333" y="7231727"/>
            <a:ext cx="13298267" cy="2559974"/>
          </a:xfrm>
          <a:prstGeom prst="rect">
            <a:avLst/>
          </a:prstGeom>
        </p:spPr>
      </p:pic>
      <p:grpSp>
        <p:nvGrpSpPr>
          <p:cNvPr id="24" name="Group 12">
            <a:extLst>
              <a:ext uri="{FF2B5EF4-FFF2-40B4-BE49-F238E27FC236}">
                <a16:creationId xmlns:a16="http://schemas.microsoft.com/office/drawing/2014/main" id="{7A7CBDD8-3722-418C-8C83-5454518DDEB1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E122AA0-97B8-4EE8-AF54-0DBC4767729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4039BAAF-35AE-47B7-A104-9E5189093D59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B9BFE62E-50CE-423F-9554-1F32D0B64E4A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9002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288067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B04E5-57E0-4060-9358-D61F69EF2D21}"/>
              </a:ext>
            </a:extLst>
          </p:cNvPr>
          <p:cNvSpPr txBox="1"/>
          <p:nvPr/>
        </p:nvSpPr>
        <p:spPr>
          <a:xfrm flipH="1">
            <a:off x="128883" y="288067"/>
            <a:ext cx="149763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Q6. Determine the mortality rate for patients with and without early detection.</a:t>
            </a:r>
          </a:p>
          <a:p>
            <a:endParaRPr lang="en-GB" sz="2800" b="1" dirty="0"/>
          </a:p>
          <a:p>
            <a:r>
              <a:rPr lang="en-GB" sz="2400" dirty="0"/>
              <a:t>SELECT Early_Detection, round(avg(Mortality_Rate),2) average_mortality_rate from lung_cancer_data group by Early_Detection ;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1E9B9-F861-4FE7-9C4D-CBAFBD23841D}"/>
              </a:ext>
            </a:extLst>
          </p:cNvPr>
          <p:cNvSpPr txBox="1"/>
          <p:nvPr/>
        </p:nvSpPr>
        <p:spPr>
          <a:xfrm flipH="1">
            <a:off x="265332" y="5199181"/>
            <a:ext cx="16917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Q7. Group the lung cancer prevalence rate by developed vs. developing countries.</a:t>
            </a:r>
          </a:p>
          <a:p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altLang="en-US" sz="2400" dirty="0"/>
              <a:t>SELECT</a:t>
            </a:r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Developed_or_Developing, round(avg(Lung_Cancer_Prevalence_Rate),2) Lung_Cancer_Prevalence_Rate from lung_cancer_data group by Developed_or_Developing ;</a:t>
            </a:r>
            <a:endParaRPr lang="en-IN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FD5981-EBF8-41BD-A76F-6FC0E9E021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5332" y="2312180"/>
            <a:ext cx="14060268" cy="2075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E0CF76-0388-4923-81FB-84F4E51E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72" y="7466094"/>
            <a:ext cx="14045028" cy="2302464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749AB10D-CA37-4D8F-9D24-5CC2B1C9B97A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68859BC-72A7-4889-A1F1-76AD4DE0C04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09666AC-310D-444E-BC12-02C13375129B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FFB8A559-86D6-41A6-956C-A832AD6A350C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1417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335555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DECF3-1CC0-4F22-822A-7645ED216F98}"/>
              </a:ext>
            </a:extLst>
          </p:cNvPr>
          <p:cNvSpPr txBox="1"/>
          <p:nvPr/>
        </p:nvSpPr>
        <p:spPr>
          <a:xfrm>
            <a:off x="180210" y="318521"/>
            <a:ext cx="1516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Advanced Level -&gt;</a:t>
            </a:r>
          </a:p>
          <a:p>
            <a:endParaRPr lang="en-GB" sz="2800" b="1" dirty="0"/>
          </a:p>
          <a:p>
            <a:r>
              <a:rPr lang="en-GB" sz="2800" b="1" dirty="0"/>
              <a:t>Q1. Identify the correlation between lung cancer prevalence and air pollution levels.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FB4501-A9C2-416C-8AF5-F9724D3A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0" y="1908938"/>
            <a:ext cx="17199955" cy="6469123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68EA7562-2608-45D5-8585-36ED0F0000B2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783752D-83FB-4815-9C3E-2F6D36703C0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8B17A410-BB27-49D7-9ED4-66A5EFA52FA1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BC757A44-17A2-40B0-B03D-0CE1EDBE0D57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9260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335555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DECF3-1CC0-4F22-822A-7645ED216F98}"/>
              </a:ext>
            </a:extLst>
          </p:cNvPr>
          <p:cNvSpPr txBox="1"/>
          <p:nvPr/>
        </p:nvSpPr>
        <p:spPr>
          <a:xfrm>
            <a:off x="180210" y="318521"/>
            <a:ext cx="151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Q2. Find the average age of lung cancer patients for each country.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9E649-C7F9-44B5-80EA-6767D5DF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9" y="1162478"/>
            <a:ext cx="10618944" cy="8174206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BE13F3FB-5BE9-4431-8B70-EDADAD177551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B35FB75-D64F-4F39-911E-6F9B2124AFAE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18CAF80F-9AA4-45BB-B0C8-872668D34712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DA7A287F-8266-40D9-880E-8555E1F7A8C0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8138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335555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DECF3-1CC0-4F22-822A-7645ED216F98}"/>
              </a:ext>
            </a:extLst>
          </p:cNvPr>
          <p:cNvSpPr txBox="1"/>
          <p:nvPr/>
        </p:nvSpPr>
        <p:spPr>
          <a:xfrm>
            <a:off x="196422" y="1304731"/>
            <a:ext cx="151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Q3. Calculate the risk factor of lung cancer by smoker status, passive smoking, and family history.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73FC8-B66E-41CE-9EE2-4164E051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9" y="2487459"/>
            <a:ext cx="14142469" cy="6481172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DF54408B-B957-47EA-85F6-A7F4CEE4FF98}"/>
              </a:ext>
            </a:extLst>
          </p:cNvPr>
          <p:cNvGrpSpPr/>
          <p:nvPr/>
        </p:nvGrpSpPr>
        <p:grpSpPr>
          <a:xfrm>
            <a:off x="17641242" y="8568690"/>
            <a:ext cx="951769" cy="799882"/>
            <a:chOff x="0" y="0"/>
            <a:chExt cx="96714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7F3AF7A-0826-4849-87F0-53AB74D797E7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8CDAD257-B7CE-446B-B061-848EDC145068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DD37CBE4-D22D-4DE8-B576-DCB822079CCC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76665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190500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4E3E7-0D1A-44D4-9EFB-DDCFEB48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2" y="1638300"/>
            <a:ext cx="14084018" cy="7913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851162-24EC-4FC1-B2B1-ABEADF472DA0}"/>
              </a:ext>
            </a:extLst>
          </p:cNvPr>
          <p:cNvSpPr txBox="1"/>
          <p:nvPr/>
        </p:nvSpPr>
        <p:spPr>
          <a:xfrm>
            <a:off x="629572" y="652790"/>
            <a:ext cx="1349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Q4. Rank countries based on their mortality rate.</a:t>
            </a:r>
            <a:endParaRPr lang="en-IN" sz="2800" b="1" dirty="0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E67D554-E704-4F03-8C89-C6BE555C4234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BC668EF-E3BF-4F3E-9B17-6FDB4974B0F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D3DD1C41-81ED-4CF2-964B-80D069FC2A75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3D5BE0DD-09F9-4398-8C65-165ACFE41015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2834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6" y="168169"/>
            <a:ext cx="18117126" cy="15954976"/>
            <a:chOff x="-65906" y="-1164982"/>
            <a:chExt cx="3374645" cy="278956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65906" y="-116498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7585-E41A-4D15-AA5F-01D48BAB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9" y="1590201"/>
            <a:ext cx="9155228" cy="7456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2D7D5-6E7E-4950-A90D-F0757D6C5D1A}"/>
              </a:ext>
            </a:extLst>
          </p:cNvPr>
          <p:cNvSpPr txBox="1"/>
          <p:nvPr/>
        </p:nvSpPr>
        <p:spPr>
          <a:xfrm>
            <a:off x="408779" y="609069"/>
            <a:ext cx="1227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Q5. Determine if treatment type has a significant impact on survival years.</a:t>
            </a:r>
            <a:endParaRPr lang="en-IN" sz="2800" b="1" dirty="0"/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268EF900-C58B-44FA-B1EA-07A57255B69D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629E45B-42D1-4B40-B440-87C595FB55C4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0C7B9578-07E8-4470-8094-E731BEFC5B56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145855A2-42CD-4C3A-A0EE-A5B428EE0F76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1251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94674" y="168169"/>
            <a:ext cx="18117126" cy="15954976"/>
            <a:chOff x="-81820" y="-1164982"/>
            <a:chExt cx="3374645" cy="278956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81820" y="-116498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C9098-64DC-49CE-85F2-83999DC165DD}"/>
              </a:ext>
            </a:extLst>
          </p:cNvPr>
          <p:cNvSpPr txBox="1"/>
          <p:nvPr/>
        </p:nvSpPr>
        <p:spPr>
          <a:xfrm>
            <a:off x="170873" y="380207"/>
            <a:ext cx="1196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Q6. Compare lung cancer prevalence in men vs. women across countries.</a:t>
            </a:r>
            <a:endParaRPr lang="en-IN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05395-8F67-4D36-95CE-0FBC645B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0" y="1257300"/>
            <a:ext cx="14325920" cy="800661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B9C21F86-BFDF-4AEC-9A26-5E287542D1D8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9E441BA-74DB-4500-A90E-0BCB58BE31A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C8DB686E-08F8-400D-953B-3DC96C823B61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34B630BD-A108-479D-9F7C-B1967B565804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7884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1" y="168169"/>
            <a:ext cx="18117126" cy="15954976"/>
            <a:chOff x="-81820" y="-1164982"/>
            <a:chExt cx="3374645" cy="278956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81820" y="-116498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C9098-64DC-49CE-85F2-83999DC165DD}"/>
              </a:ext>
            </a:extLst>
          </p:cNvPr>
          <p:cNvSpPr txBox="1"/>
          <p:nvPr/>
        </p:nvSpPr>
        <p:spPr>
          <a:xfrm>
            <a:off x="170872" y="380207"/>
            <a:ext cx="1590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Q7. Find how occupational exposure, smoking, and air pollution collectively impact lung cancer rates.</a:t>
            </a:r>
            <a:endParaRPr lang="en-I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FB6C-DD70-460F-85E3-6AAD8148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29930"/>
            <a:ext cx="14263299" cy="8539142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A8A67A0D-FCE2-4E12-8CE3-682FB07F5FD6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D68973F-3F16-4D85-B979-DAFEC571D237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B75543FF-E149-4D3D-BFC8-062AB60773F2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B2A88FAC-12BC-4E2A-B600-2CDCC03BFDAD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5321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46" y="114300"/>
            <a:ext cx="18273952" cy="10058402"/>
            <a:chOff x="-920190" y="-38100"/>
            <a:chExt cx="3429513" cy="1680332"/>
          </a:xfrm>
        </p:grpSpPr>
        <p:sp>
          <p:nvSpPr>
            <p:cNvPr id="3" name="Freeform 3"/>
            <p:cNvSpPr/>
            <p:nvPr/>
          </p:nvSpPr>
          <p:spPr>
            <a:xfrm>
              <a:off x="-920190" y="-38100"/>
              <a:ext cx="3429513" cy="1680332"/>
            </a:xfrm>
            <a:custGeom>
              <a:avLst/>
              <a:gdLst/>
              <a:ahLst/>
              <a:cxnLst/>
              <a:rect l="l" t="t" r="r" b="b"/>
              <a:pathLst>
                <a:path w="2479362" h="1546230">
                  <a:moveTo>
                    <a:pt x="63914" y="0"/>
                  </a:moveTo>
                  <a:lnTo>
                    <a:pt x="2415448" y="0"/>
                  </a:lnTo>
                  <a:cubicBezTo>
                    <a:pt x="2432399" y="0"/>
                    <a:pt x="2448656" y="6734"/>
                    <a:pt x="2460642" y="18720"/>
                  </a:cubicBezTo>
                  <a:cubicBezTo>
                    <a:pt x="2472628" y="30706"/>
                    <a:pt x="2479362" y="46963"/>
                    <a:pt x="2479362" y="63914"/>
                  </a:cubicBezTo>
                  <a:lnTo>
                    <a:pt x="2479362" y="1482316"/>
                  </a:lnTo>
                  <a:cubicBezTo>
                    <a:pt x="2479362" y="1499267"/>
                    <a:pt x="2472628" y="1515524"/>
                    <a:pt x="2460642" y="1527510"/>
                  </a:cubicBezTo>
                  <a:cubicBezTo>
                    <a:pt x="2448656" y="1539496"/>
                    <a:pt x="2432399" y="1546230"/>
                    <a:pt x="2415448" y="1546230"/>
                  </a:cubicBezTo>
                  <a:lnTo>
                    <a:pt x="63914" y="1546230"/>
                  </a:lnTo>
                  <a:cubicBezTo>
                    <a:pt x="46963" y="1546230"/>
                    <a:pt x="30706" y="1539496"/>
                    <a:pt x="18720" y="1527510"/>
                  </a:cubicBezTo>
                  <a:cubicBezTo>
                    <a:pt x="6734" y="1515524"/>
                    <a:pt x="0" y="1499267"/>
                    <a:pt x="0" y="1482316"/>
                  </a:cubicBezTo>
                  <a:lnTo>
                    <a:pt x="0" y="63914"/>
                  </a:lnTo>
                  <a:cubicBezTo>
                    <a:pt x="0" y="46963"/>
                    <a:pt x="6734" y="30706"/>
                    <a:pt x="18720" y="18720"/>
                  </a:cubicBezTo>
                  <a:cubicBezTo>
                    <a:pt x="30706" y="6734"/>
                    <a:pt x="46963" y="0"/>
                    <a:pt x="6391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B" sz="2400" b="1" dirty="0"/>
            </a:p>
            <a:p>
              <a:r>
                <a:rPr lang="en-GB" sz="3200" b="1" dirty="0"/>
                <a:t>🧐 Problem Statement:</a:t>
              </a:r>
            </a:p>
            <a:p>
              <a:endParaRPr lang="en-GB" sz="2400" b="1" dirty="0"/>
            </a:p>
            <a:p>
              <a:r>
                <a:rPr lang="en-GB" sz="2400" dirty="0">
                  <a:latin typeface="Comic Sans MS" panose="030F0702030302020204" pitchFamily="66" charset="0"/>
                </a:rPr>
                <a:t>Lung cancer remains a leading cause of cancer-related deaths worldwide, with smoking and environmental factors playing a crucial role in its development. Early detection and risk assessment can significantly improve survival rates. This project aims to analyse a real-world lung cancer dataset to uncover key patterns, evaluate risk factors, and provide insights that can aid in early diagnosis and preventive measures.</a:t>
              </a:r>
            </a:p>
            <a:p>
              <a:endParaRPr lang="en-GB" sz="3600" b="1" dirty="0"/>
            </a:p>
            <a:p>
              <a:endParaRPr lang="en-GB" sz="3600" b="1" dirty="0"/>
            </a:p>
            <a:p>
              <a:r>
                <a:rPr lang="en-GB" sz="3600" b="1" dirty="0"/>
                <a:t>🎯 Project Objectives:</a:t>
              </a:r>
            </a:p>
            <a:p>
              <a:endParaRPr lang="en-GB" sz="3200" b="1" dirty="0">
                <a:latin typeface="Comic Sans MS" panose="030F0702030302020204" pitchFamily="66" charset="0"/>
              </a:endParaRPr>
            </a:p>
            <a:p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Identify High-Risk Groups:</a:t>
              </a:r>
              <a:r>
                <a:rPr lang="en-GB" sz="2400" dirty="0">
                  <a:latin typeface="Comic Sans MS" panose="030F0702030302020204" pitchFamily="66" charset="0"/>
                </a:rPr>
                <a:t> Analyse demographic trends (age, gender, location) to determine populations most affected.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Assess Key Risk Factors:</a:t>
              </a:r>
              <a:r>
                <a:rPr lang="en-GB" sz="2400" dirty="0">
                  <a:latin typeface="Comic Sans MS" panose="030F0702030302020204" pitchFamily="66" charset="0"/>
                </a:rPr>
                <a:t> Evaluate the impact of smoking, passive smoking, and family history on lung cancer prevalence.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Explore Environmental Influences:</a:t>
              </a:r>
              <a:r>
                <a:rPr lang="en-GB" sz="2400" dirty="0">
                  <a:latin typeface="Comic Sans MS" panose="030F0702030302020204" pitchFamily="66" charset="0"/>
                </a:rPr>
                <a:t> Investigate air pollution exposure and its correlation with lung cancer cases.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Analyse Early Detection &amp; Survival Rates:</a:t>
              </a:r>
              <a:r>
                <a:rPr lang="en-GB" sz="2400" dirty="0">
                  <a:latin typeface="Comic Sans MS" panose="030F0702030302020204" pitchFamily="66" charset="0"/>
                </a:rPr>
                <a:t> Examine how early diagnosis impacts survival outcomes.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Create Interactive Visualizations:</a:t>
              </a:r>
              <a:r>
                <a:rPr lang="en-GB" sz="2400" dirty="0">
                  <a:latin typeface="Comic Sans MS" panose="030F0702030302020204" pitchFamily="66" charset="0"/>
                </a:rPr>
                <a:t> Develop dynamic Power BI dashboards to present findings effectively.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✅ </a:t>
              </a:r>
              <a:r>
                <a:rPr lang="en-GB" sz="2400" b="1" dirty="0">
                  <a:latin typeface="Comic Sans MS" panose="030F0702030302020204" pitchFamily="66" charset="0"/>
                </a:rPr>
                <a:t>Provide Data-Driven Recommendations:</a:t>
              </a:r>
              <a:r>
                <a:rPr lang="en-GB" sz="2400" dirty="0">
                  <a:latin typeface="Comic Sans MS" panose="030F0702030302020204" pitchFamily="66" charset="0"/>
                </a:rPr>
                <a:t> Offer insights that healthcare professionals and policymakers can use for preventive strategies.</a:t>
              </a:r>
            </a:p>
            <a:p>
              <a:endParaRPr lang="en-GB" sz="2400" dirty="0">
                <a:latin typeface="Comic Sans MS" panose="030F0702030302020204" pitchFamily="66" charset="0"/>
              </a:endParaRPr>
            </a:p>
            <a:p>
              <a:r>
                <a:rPr lang="en-GB" sz="2400" dirty="0">
                  <a:latin typeface="Comic Sans MS" panose="030F0702030302020204" pitchFamily="66" charset="0"/>
                </a:rPr>
                <a:t>📊 </a:t>
              </a:r>
              <a:r>
                <a:rPr lang="en-GB" sz="2400" b="1" dirty="0">
                  <a:latin typeface="Comic Sans MS" panose="030F0702030302020204" pitchFamily="66" charset="0"/>
                </a:rPr>
                <a:t>Tech Stack:</a:t>
              </a:r>
              <a:r>
                <a:rPr lang="en-GB" sz="2400" dirty="0">
                  <a:latin typeface="Comic Sans MS" panose="030F0702030302020204" pitchFamily="66" charset="0"/>
                </a:rPr>
                <a:t> SQL, Power BI, Figma, Excel</a:t>
              </a:r>
              <a:br>
                <a:rPr lang="en-GB" sz="2400" dirty="0">
                  <a:latin typeface="Comic Sans MS" panose="030F0702030302020204" pitchFamily="66" charset="0"/>
                </a:rPr>
              </a:br>
              <a:r>
                <a:rPr lang="en-GB" sz="2400" dirty="0">
                  <a:latin typeface="Comic Sans MS" panose="030F0702030302020204" pitchFamily="66" charset="0"/>
                </a:rPr>
                <a:t>💡 </a:t>
              </a:r>
              <a:r>
                <a:rPr lang="en-GB" sz="2400" b="1" dirty="0">
                  <a:latin typeface="Comic Sans MS" panose="030F0702030302020204" pitchFamily="66" charset="0"/>
                </a:rPr>
                <a:t>Goal:</a:t>
              </a:r>
              <a:r>
                <a:rPr lang="en-GB" sz="2400" dirty="0">
                  <a:latin typeface="Comic Sans MS" panose="030F0702030302020204" pitchFamily="66" charset="0"/>
                </a:rPr>
                <a:t> Deliver actionable insights that support lung cancer research and awareness efforts.</a:t>
              </a:r>
            </a:p>
            <a:p>
              <a:r>
                <a:rPr lang="en-GB" sz="2400" dirty="0">
                  <a:latin typeface="Comic Sans MS" panose="030F0702030302020204" pitchFamily="66" charset="0"/>
                </a:rPr>
                <a:t>🚀 </a:t>
              </a:r>
              <a:r>
                <a:rPr lang="en-GB" sz="2400" b="1" dirty="0">
                  <a:latin typeface="Comic Sans MS" panose="030F0702030302020204" pitchFamily="66" charset="0"/>
                </a:rPr>
                <a:t>Let’s dive deep into the data and turn insights into impact!</a:t>
              </a:r>
              <a:endParaRPr lang="en-GB" sz="2400" dirty="0">
                <a:latin typeface="Comic Sans MS" panose="030F0702030302020204" pitchFamily="66" charset="0"/>
              </a:endParaRPr>
            </a:p>
            <a:p>
              <a:endParaRPr lang="en-IN" sz="3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9362" cy="158433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91798" y="8459085"/>
            <a:ext cx="951769" cy="799882"/>
            <a:chOff x="0" y="0"/>
            <a:chExt cx="96714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F0B54F3-8CA1-4299-956F-24966D1AC9F4}"/>
              </a:ext>
            </a:extLst>
          </p:cNvPr>
          <p:cNvSpPr/>
          <p:nvPr/>
        </p:nvSpPr>
        <p:spPr>
          <a:xfrm>
            <a:off x="14321330" y="191331"/>
            <a:ext cx="3646353" cy="10952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09E2FEDC-E001-4456-A025-104A43D22D74}"/>
              </a:ext>
            </a:extLst>
          </p:cNvPr>
          <p:cNvGrpSpPr/>
          <p:nvPr/>
        </p:nvGrpSpPr>
        <p:grpSpPr>
          <a:xfrm>
            <a:off x="14473980" y="335555"/>
            <a:ext cx="3200400" cy="951035"/>
            <a:chOff x="0" y="0"/>
            <a:chExt cx="3965424" cy="113572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D421AEA-16E0-48E0-987A-1651EEE5CBB1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F1A6327E-6BD5-4B00-AA8E-CB6C421B1D20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CE5FA202-7425-4F00-A91C-6835D1DC4622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1" y="114300"/>
            <a:ext cx="18117126" cy="15954976"/>
            <a:chOff x="-81820" y="-1164982"/>
            <a:chExt cx="3374645" cy="278956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81820" y="-116498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C9098-64DC-49CE-85F2-83999DC165DD}"/>
              </a:ext>
            </a:extLst>
          </p:cNvPr>
          <p:cNvSpPr txBox="1"/>
          <p:nvPr/>
        </p:nvSpPr>
        <p:spPr>
          <a:xfrm>
            <a:off x="170873" y="380207"/>
            <a:ext cx="1196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Q8.  Analyse the impact of early detection on survival years.</a:t>
            </a:r>
            <a:endParaRPr lang="en-I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CB9BB-F2C4-4981-82F0-014ED883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79" y="1409700"/>
            <a:ext cx="14499956" cy="78486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33FA5B99-F6B7-4BEE-8B26-CF8FE1C9BD18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BECE60-77BD-4974-9F5A-A229299ED351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C07ACA25-F27E-4E6B-8592-14D0EF3298EE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49751E74-7BE4-42F5-BBED-F570097EBA2A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2743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630400" y="11121757"/>
            <a:ext cx="1223220" cy="2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F980C69E-20A8-475D-A427-67C89EC3C674}"/>
              </a:ext>
            </a:extLst>
          </p:cNvPr>
          <p:cNvGrpSpPr/>
          <p:nvPr/>
        </p:nvGrpSpPr>
        <p:grpSpPr>
          <a:xfrm>
            <a:off x="-1" y="-34265"/>
            <a:ext cx="2987041" cy="1192508"/>
            <a:chOff x="0" y="-76200"/>
            <a:chExt cx="4066069" cy="121192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6E78888-22C0-4D78-868E-C5908E755EB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8C91B1F-9652-4B63-8DCC-2DF85F82CA3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DE8C4CC1-9F94-411D-B091-CDB1DEE09B20}"/>
                </a:ext>
              </a:extLst>
            </p:cNvPr>
            <p:cNvSpPr txBox="1"/>
            <p:nvPr/>
          </p:nvSpPr>
          <p:spPr>
            <a:xfrm>
              <a:off x="957148" y="539739"/>
              <a:ext cx="3108921" cy="2195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DF0386-3C30-4C57-8DC3-3C5BDBDBECF8}"/>
              </a:ext>
            </a:extLst>
          </p:cNvPr>
          <p:cNvSpPr/>
          <p:nvPr/>
        </p:nvSpPr>
        <p:spPr>
          <a:xfrm>
            <a:off x="304800" y="456438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1213B5-4EF6-4B44-B9D9-C53054880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29" y="810725"/>
            <a:ext cx="17605162" cy="9321065"/>
          </a:xfrm>
          <a:prstGeom prst="rect">
            <a:avLst/>
          </a:prstGeom>
        </p:spPr>
      </p:pic>
      <p:grpSp>
        <p:nvGrpSpPr>
          <p:cNvPr id="21" name="Group 12">
            <a:extLst>
              <a:ext uri="{FF2B5EF4-FFF2-40B4-BE49-F238E27FC236}">
                <a16:creationId xmlns:a16="http://schemas.microsoft.com/office/drawing/2014/main" id="{932135FF-E6BA-4FCB-9D28-E14051130287}"/>
              </a:ext>
            </a:extLst>
          </p:cNvPr>
          <p:cNvGrpSpPr/>
          <p:nvPr/>
        </p:nvGrpSpPr>
        <p:grpSpPr>
          <a:xfrm>
            <a:off x="-430921" y="8629333"/>
            <a:ext cx="951769" cy="799882"/>
            <a:chOff x="0" y="0"/>
            <a:chExt cx="967140" cy="812800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1722055-4F1F-4DA9-A667-7A777F4EF25B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E93BE7DF-3873-4EE0-8498-3BC3EF638193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EFCCE72F-C946-4FE6-ABF6-F8F44C497CD3}"/>
              </a:ext>
            </a:extLst>
          </p:cNvPr>
          <p:cNvSpPr txBox="1"/>
          <p:nvPr/>
        </p:nvSpPr>
        <p:spPr>
          <a:xfrm>
            <a:off x="-20320" y="8900302"/>
            <a:ext cx="442747" cy="25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4183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630400" y="11121757"/>
            <a:ext cx="1223220" cy="2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F980C69E-20A8-475D-A427-67C89EC3C674}"/>
              </a:ext>
            </a:extLst>
          </p:cNvPr>
          <p:cNvGrpSpPr/>
          <p:nvPr/>
        </p:nvGrpSpPr>
        <p:grpSpPr>
          <a:xfrm>
            <a:off x="45719" y="-64527"/>
            <a:ext cx="2926081" cy="1135382"/>
            <a:chOff x="0" y="-76200"/>
            <a:chExt cx="4066069" cy="121192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6E78888-22C0-4D78-868E-C5908E755EB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8C91B1F-9652-4B63-8DCC-2DF85F82CA3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DE8C4CC1-9F94-411D-B091-CDB1DEE09B20}"/>
                </a:ext>
              </a:extLst>
            </p:cNvPr>
            <p:cNvSpPr txBox="1"/>
            <p:nvPr/>
          </p:nvSpPr>
          <p:spPr>
            <a:xfrm>
              <a:off x="957148" y="539739"/>
              <a:ext cx="3108921" cy="2195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DF0386-3C30-4C57-8DC3-3C5BDBDBECF8}"/>
              </a:ext>
            </a:extLst>
          </p:cNvPr>
          <p:cNvSpPr/>
          <p:nvPr/>
        </p:nvSpPr>
        <p:spPr>
          <a:xfrm>
            <a:off x="304800" y="456438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3BDED-CD5D-48C2-A9F0-A5401C80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736004"/>
            <a:ext cx="17632681" cy="9383816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5AFB7F0F-5B33-4EC5-A396-E326FEE1F83F}"/>
              </a:ext>
            </a:extLst>
          </p:cNvPr>
          <p:cNvGrpSpPr/>
          <p:nvPr/>
        </p:nvGrpSpPr>
        <p:grpSpPr>
          <a:xfrm>
            <a:off x="-430921" y="8629333"/>
            <a:ext cx="951769" cy="799882"/>
            <a:chOff x="0" y="0"/>
            <a:chExt cx="967140" cy="8128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312AAF7-3A43-4E34-9CE2-A9DB9746E00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9F9845E2-0658-4023-A270-1319C2FA6CE4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5">
            <a:extLst>
              <a:ext uri="{FF2B5EF4-FFF2-40B4-BE49-F238E27FC236}">
                <a16:creationId xmlns:a16="http://schemas.microsoft.com/office/drawing/2014/main" id="{15A49C62-EC0F-43C3-93D5-1E31C579059E}"/>
              </a:ext>
            </a:extLst>
          </p:cNvPr>
          <p:cNvSpPr txBox="1"/>
          <p:nvPr/>
        </p:nvSpPr>
        <p:spPr>
          <a:xfrm>
            <a:off x="-20320" y="8900302"/>
            <a:ext cx="442747" cy="25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3785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630400" y="11121757"/>
            <a:ext cx="1223220" cy="2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F980C69E-20A8-475D-A427-67C89EC3C674}"/>
              </a:ext>
            </a:extLst>
          </p:cNvPr>
          <p:cNvGrpSpPr/>
          <p:nvPr/>
        </p:nvGrpSpPr>
        <p:grpSpPr>
          <a:xfrm>
            <a:off x="76200" y="-11197"/>
            <a:ext cx="2969092" cy="1192297"/>
            <a:chOff x="0" y="-76200"/>
            <a:chExt cx="4066069" cy="121192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6E78888-22C0-4D78-868E-C5908E755EB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8C91B1F-9652-4B63-8DCC-2DF85F82CA3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DE8C4CC1-9F94-411D-B091-CDB1DEE09B20}"/>
                </a:ext>
              </a:extLst>
            </p:cNvPr>
            <p:cNvSpPr txBox="1"/>
            <p:nvPr/>
          </p:nvSpPr>
          <p:spPr>
            <a:xfrm>
              <a:off x="957148" y="539739"/>
              <a:ext cx="3108921" cy="2195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DF0386-3C30-4C57-8DC3-3C5BDBDBECF8}"/>
              </a:ext>
            </a:extLst>
          </p:cNvPr>
          <p:cNvSpPr/>
          <p:nvPr/>
        </p:nvSpPr>
        <p:spPr>
          <a:xfrm>
            <a:off x="304800" y="456438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24030-4BAC-4FA8-BC0E-CD599A5D6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9" y="810726"/>
            <a:ext cx="17599512" cy="9382522"/>
          </a:xfrm>
          <a:prstGeom prst="rect">
            <a:avLst/>
          </a:prstGeom>
        </p:spPr>
      </p:pic>
      <p:grpSp>
        <p:nvGrpSpPr>
          <p:cNvPr id="15" name="Group 12">
            <a:extLst>
              <a:ext uri="{FF2B5EF4-FFF2-40B4-BE49-F238E27FC236}">
                <a16:creationId xmlns:a16="http://schemas.microsoft.com/office/drawing/2014/main" id="{F98BC304-54D3-43CC-A6C6-16A80F78386B}"/>
              </a:ext>
            </a:extLst>
          </p:cNvPr>
          <p:cNvGrpSpPr/>
          <p:nvPr/>
        </p:nvGrpSpPr>
        <p:grpSpPr>
          <a:xfrm>
            <a:off x="-430921" y="8629333"/>
            <a:ext cx="951769" cy="799882"/>
            <a:chOff x="0" y="0"/>
            <a:chExt cx="96714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737E8C-79F0-41C4-B7C9-253FA1A5069E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4C611A7-69A3-4D6E-88AA-C19D468D9E9D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id="{C04940AA-DA29-4881-AF8F-60DEE85B4204}"/>
              </a:ext>
            </a:extLst>
          </p:cNvPr>
          <p:cNvSpPr txBox="1"/>
          <p:nvPr/>
        </p:nvSpPr>
        <p:spPr>
          <a:xfrm>
            <a:off x="-20320" y="8900302"/>
            <a:ext cx="442747" cy="25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517344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800" y="1104628"/>
            <a:ext cx="15514141" cy="8917347"/>
            <a:chOff x="0" y="0"/>
            <a:chExt cx="2097888" cy="15398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7888" cy="1539813"/>
            </a:xfrm>
            <a:custGeom>
              <a:avLst/>
              <a:gdLst/>
              <a:ahLst/>
              <a:cxnLst/>
              <a:rect l="l" t="t" r="r" b="b"/>
              <a:pathLst>
                <a:path w="2097888" h="1539813">
                  <a:moveTo>
                    <a:pt x="37768" y="0"/>
                  </a:moveTo>
                  <a:lnTo>
                    <a:pt x="2060121" y="0"/>
                  </a:lnTo>
                  <a:cubicBezTo>
                    <a:pt x="2070137" y="0"/>
                    <a:pt x="2079744" y="3979"/>
                    <a:pt x="2086826" y="11062"/>
                  </a:cubicBezTo>
                  <a:cubicBezTo>
                    <a:pt x="2093909" y="18145"/>
                    <a:pt x="2097888" y="27751"/>
                    <a:pt x="2097888" y="37768"/>
                  </a:cubicBezTo>
                  <a:lnTo>
                    <a:pt x="2097888" y="1502045"/>
                  </a:lnTo>
                  <a:cubicBezTo>
                    <a:pt x="2097888" y="1512062"/>
                    <a:pt x="2093909" y="1521668"/>
                    <a:pt x="2086826" y="1528751"/>
                  </a:cubicBezTo>
                  <a:cubicBezTo>
                    <a:pt x="2079744" y="1535834"/>
                    <a:pt x="2070137" y="1539813"/>
                    <a:pt x="2060121" y="1539813"/>
                  </a:cubicBezTo>
                  <a:lnTo>
                    <a:pt x="37768" y="1539813"/>
                  </a:lnTo>
                  <a:cubicBezTo>
                    <a:pt x="16909" y="1539813"/>
                    <a:pt x="0" y="1522904"/>
                    <a:pt x="0" y="1502045"/>
                  </a:cubicBezTo>
                  <a:lnTo>
                    <a:pt x="0" y="37768"/>
                  </a:lnTo>
                  <a:cubicBezTo>
                    <a:pt x="0" y="27751"/>
                    <a:pt x="3979" y="18145"/>
                    <a:pt x="11062" y="11062"/>
                  </a:cubicBezTo>
                  <a:cubicBezTo>
                    <a:pt x="18145" y="3979"/>
                    <a:pt x="27751" y="0"/>
                    <a:pt x="3776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7888" cy="157791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1653" y="226140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860997" y="2420766"/>
            <a:ext cx="1011607" cy="10116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200400" y="3141317"/>
            <a:ext cx="374951" cy="291056"/>
          </a:xfrm>
          <a:custGeom>
            <a:avLst/>
            <a:gdLst/>
            <a:ahLst/>
            <a:cxnLst/>
            <a:rect l="l" t="t" r="r" b="b"/>
            <a:pathLst>
              <a:path w="374951" h="291056">
                <a:moveTo>
                  <a:pt x="0" y="0"/>
                </a:moveTo>
                <a:lnTo>
                  <a:pt x="374951" y="0"/>
                </a:lnTo>
                <a:lnTo>
                  <a:pt x="374951" y="291056"/>
                </a:lnTo>
                <a:lnTo>
                  <a:pt x="0" y="291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43266" y="3589805"/>
            <a:ext cx="2555219" cy="2533277"/>
          </a:xfrm>
          <a:custGeom>
            <a:avLst/>
            <a:gdLst/>
            <a:ahLst/>
            <a:cxnLst/>
            <a:rect l="l" t="t" r="r" b="b"/>
            <a:pathLst>
              <a:path w="5254812" h="4863090">
                <a:moveTo>
                  <a:pt x="0" y="0"/>
                </a:moveTo>
                <a:lnTo>
                  <a:pt x="5254812" y="0"/>
                </a:lnTo>
                <a:lnTo>
                  <a:pt x="5254812" y="4863090"/>
                </a:lnTo>
                <a:lnTo>
                  <a:pt x="0" y="4863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3524" y="260688"/>
            <a:ext cx="2974068" cy="851790"/>
            <a:chOff x="0" y="0"/>
            <a:chExt cx="3965424" cy="1135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6F86E8-855A-42BF-9A15-A547BDBDB7FE}"/>
              </a:ext>
            </a:extLst>
          </p:cNvPr>
          <p:cNvSpPr txBox="1"/>
          <p:nvPr/>
        </p:nvSpPr>
        <p:spPr>
          <a:xfrm>
            <a:off x="304800" y="1031983"/>
            <a:ext cx="16439738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i="0" dirty="0">
                <a:solidFill>
                  <a:srgbClr val="404040"/>
                </a:solidFill>
                <a:effectLst/>
                <a:latin typeface="Inter"/>
              </a:rPr>
              <a:t>Insights:</a:t>
            </a:r>
          </a:p>
          <a:p>
            <a:endParaRPr lang="en-GB" b="1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Lung Cancer Prevalence &amp; Country-wise Deaths</a:t>
            </a: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China has the highest lung cancer prevalence rate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/>
              <a:t>Developed and developing countries show a </a:t>
            </a:r>
            <a:r>
              <a:rPr lang="en-GB" sz="2400" b="1" dirty="0"/>
              <a:t>similar prevalence rate (~1.5)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Highest lung cancer deaths:</a:t>
            </a:r>
            <a:r>
              <a:rPr lang="en-GB" sz="2400" dirty="0"/>
              <a:t> </a:t>
            </a:r>
            <a:r>
              <a:rPr lang="en-GB" sz="2400" b="1" dirty="0"/>
              <a:t>China (233M)</a:t>
            </a:r>
            <a:r>
              <a:rPr lang="en-GB" sz="2400" dirty="0"/>
              <a:t>, followed by </a:t>
            </a:r>
            <a:r>
              <a:rPr lang="en-GB" sz="2400" b="1" dirty="0"/>
              <a:t>USA, Japan, India, and Russia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Most lung cancer cases observed in Ethiopia (409), Japan (398), and Turkey (388)</a:t>
            </a:r>
            <a:r>
              <a:rPr lang="en-GB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GB" sz="2400" b="1" dirty="0"/>
              <a:t>Smoking &amp; Lung Cancer Correlation</a:t>
            </a: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r>
              <a:rPr lang="en-GB" sz="2400" dirty="0"/>
              <a:t>Out of </a:t>
            </a:r>
            <a:r>
              <a:rPr lang="en-GB" sz="2400" b="1" dirty="0"/>
              <a:t>~9K patients</a:t>
            </a:r>
            <a:r>
              <a:rPr lang="en-GB" sz="2400" dirty="0"/>
              <a:t>, </a:t>
            </a:r>
            <a:r>
              <a:rPr lang="en-GB" sz="2400" b="1" dirty="0"/>
              <a:t>6K are smokers</a:t>
            </a:r>
            <a:r>
              <a:rPr lang="en-GB" sz="2400" dirty="0"/>
              <a:t> and </a:t>
            </a:r>
            <a:r>
              <a:rPr lang="en-GB" sz="2400" b="1" dirty="0"/>
              <a:t>3K are non-smokers</a:t>
            </a:r>
            <a:r>
              <a:rPr lang="en-GB" sz="2400" dirty="0"/>
              <a:t>, indicating a strong correlation.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7.1% of smokers</a:t>
            </a:r>
            <a:r>
              <a:rPr lang="en-GB" sz="2400" dirty="0"/>
              <a:t> have developed lung cancer.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/>
              <a:t>The </a:t>
            </a:r>
            <a:r>
              <a:rPr lang="en-GB" sz="2400" b="1" dirty="0"/>
              <a:t>average smoking duration for lung cancer patients is 14 years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Longer smoking history is linked to advanced cancer stages</a:t>
            </a:r>
            <a:r>
              <a:rPr lang="en-GB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GB" sz="2400" b="1" dirty="0"/>
              <a:t>Age-wise Analysis</a:t>
            </a: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Most affected age groups:</a:t>
            </a:r>
            <a:endParaRPr lang="en-GB" sz="2400" dirty="0"/>
          </a:p>
          <a:p>
            <a:pPr marL="1143000" lvl="2" indent="-228600">
              <a:buFont typeface="+mj-lt"/>
              <a:buAutoNum type="arabicPeriod"/>
            </a:pPr>
            <a:r>
              <a:rPr lang="en-GB" sz="2400" b="1" dirty="0"/>
              <a:t>61-80 years:</a:t>
            </a:r>
            <a:r>
              <a:rPr lang="en-GB" sz="2400" dirty="0"/>
              <a:t> </a:t>
            </a:r>
            <a:r>
              <a:rPr lang="en-GB" sz="2400" b="1" dirty="0"/>
              <a:t>2,768 cases</a:t>
            </a:r>
            <a:endParaRPr lang="en-GB" sz="2400" dirty="0"/>
          </a:p>
          <a:p>
            <a:pPr marL="1143000" lvl="2" indent="-228600">
              <a:buFont typeface="+mj-lt"/>
              <a:buAutoNum type="arabicPeriod"/>
            </a:pPr>
            <a:r>
              <a:rPr lang="en-GB" sz="2400" b="1" dirty="0"/>
              <a:t>21-40 years:</a:t>
            </a:r>
            <a:r>
              <a:rPr lang="en-GB" sz="2400" dirty="0"/>
              <a:t> </a:t>
            </a:r>
            <a:r>
              <a:rPr lang="en-GB" sz="2400" b="1" dirty="0"/>
              <a:t>2,738 cases</a:t>
            </a:r>
            <a:endParaRPr lang="en-GB" sz="2400" dirty="0"/>
          </a:p>
          <a:p>
            <a:pPr marL="1143000" lvl="2" indent="-228600">
              <a:buFont typeface="+mj-lt"/>
              <a:buAutoNum type="arabicPeriod"/>
            </a:pPr>
            <a:r>
              <a:rPr lang="en-GB" sz="2400" b="1" dirty="0"/>
              <a:t>41-60 years:</a:t>
            </a:r>
            <a:r>
              <a:rPr lang="en-GB" sz="2400" dirty="0"/>
              <a:t> </a:t>
            </a:r>
            <a:r>
              <a:rPr lang="en-GB" sz="2400" b="1" dirty="0"/>
              <a:t>2,608 cases</a:t>
            </a: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Treatment &amp; Mortality Analysis</a:t>
            </a: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Surgery has the highest mortality rate (75.3%)</a:t>
            </a:r>
            <a:r>
              <a:rPr lang="en-GB" sz="2400" dirty="0"/>
              <a:t>, while </a:t>
            </a:r>
            <a:r>
              <a:rPr lang="en-GB" sz="2400" b="1" dirty="0"/>
              <a:t>chemotherapy has the lowest (74.9%)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Most preferred treatment:</a:t>
            </a:r>
            <a:r>
              <a:rPr lang="en-GB" sz="2400" dirty="0"/>
              <a:t> Surgery (</a:t>
            </a:r>
            <a:r>
              <a:rPr lang="en-GB" sz="2400" b="1" dirty="0"/>
              <a:t>34.09%</a:t>
            </a:r>
            <a:r>
              <a:rPr lang="en-GB" sz="2400" dirty="0"/>
              <a:t>), followed by radiotherapy and chemotherapy.</a:t>
            </a:r>
          </a:p>
          <a:p>
            <a:pPr>
              <a:buFont typeface="+mj-lt"/>
              <a:buAutoNum type="arabicPeriod"/>
            </a:pPr>
            <a:r>
              <a:rPr lang="en-GB" sz="2400" b="1" dirty="0"/>
              <a:t>Gender-based Analysis &amp; Survival Rate</a:t>
            </a: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Males are more affected</a:t>
            </a:r>
            <a:r>
              <a:rPr lang="en-GB" sz="2400" dirty="0"/>
              <a:t> by lung cancer (</a:t>
            </a:r>
            <a:r>
              <a:rPr lang="en-GB" sz="2400" b="1" dirty="0"/>
              <a:t>5,332 cases</a:t>
            </a:r>
            <a:r>
              <a:rPr lang="en-GB" sz="2400" dirty="0"/>
              <a:t>) than females (</a:t>
            </a:r>
            <a:r>
              <a:rPr lang="en-GB" sz="2400" b="1" dirty="0"/>
              <a:t>3,629 cases</a:t>
            </a:r>
            <a:r>
              <a:rPr lang="en-GB" sz="2400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No significant difference in survival years between males and females</a:t>
            </a:r>
            <a:r>
              <a:rPr lang="en-GB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b="1" dirty="0"/>
              <a:t>Average survival time for lung cancer patients is 5.5 years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440" y="1078146"/>
            <a:ext cx="15818941" cy="9161369"/>
            <a:chOff x="0" y="0"/>
            <a:chExt cx="2097888" cy="15398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7888" cy="1539813"/>
            </a:xfrm>
            <a:custGeom>
              <a:avLst/>
              <a:gdLst/>
              <a:ahLst/>
              <a:cxnLst/>
              <a:rect l="l" t="t" r="r" b="b"/>
              <a:pathLst>
                <a:path w="2097888" h="1539813">
                  <a:moveTo>
                    <a:pt x="37768" y="0"/>
                  </a:moveTo>
                  <a:lnTo>
                    <a:pt x="2060121" y="0"/>
                  </a:lnTo>
                  <a:cubicBezTo>
                    <a:pt x="2070137" y="0"/>
                    <a:pt x="2079744" y="3979"/>
                    <a:pt x="2086826" y="11062"/>
                  </a:cubicBezTo>
                  <a:cubicBezTo>
                    <a:pt x="2093909" y="18145"/>
                    <a:pt x="2097888" y="27751"/>
                    <a:pt x="2097888" y="37768"/>
                  </a:cubicBezTo>
                  <a:lnTo>
                    <a:pt x="2097888" y="1502045"/>
                  </a:lnTo>
                  <a:cubicBezTo>
                    <a:pt x="2097888" y="1512062"/>
                    <a:pt x="2093909" y="1521668"/>
                    <a:pt x="2086826" y="1528751"/>
                  </a:cubicBezTo>
                  <a:cubicBezTo>
                    <a:pt x="2079744" y="1535834"/>
                    <a:pt x="2070137" y="1539813"/>
                    <a:pt x="2060121" y="1539813"/>
                  </a:cubicBezTo>
                  <a:lnTo>
                    <a:pt x="37768" y="1539813"/>
                  </a:lnTo>
                  <a:cubicBezTo>
                    <a:pt x="16909" y="1539813"/>
                    <a:pt x="0" y="1522904"/>
                    <a:pt x="0" y="1502045"/>
                  </a:cubicBezTo>
                  <a:lnTo>
                    <a:pt x="0" y="37768"/>
                  </a:lnTo>
                  <a:cubicBezTo>
                    <a:pt x="0" y="27751"/>
                    <a:pt x="3979" y="18145"/>
                    <a:pt x="11062" y="11062"/>
                  </a:cubicBezTo>
                  <a:cubicBezTo>
                    <a:pt x="18145" y="3979"/>
                    <a:pt x="27751" y="0"/>
                    <a:pt x="37768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7888" cy="157791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1653" y="226140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860997" y="2420766"/>
            <a:ext cx="1011607" cy="10116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200400" y="3141317"/>
            <a:ext cx="374951" cy="291056"/>
          </a:xfrm>
          <a:custGeom>
            <a:avLst/>
            <a:gdLst/>
            <a:ahLst/>
            <a:cxnLst/>
            <a:rect l="l" t="t" r="r" b="b"/>
            <a:pathLst>
              <a:path w="374951" h="291056">
                <a:moveTo>
                  <a:pt x="0" y="0"/>
                </a:moveTo>
                <a:lnTo>
                  <a:pt x="374951" y="0"/>
                </a:lnTo>
                <a:lnTo>
                  <a:pt x="374951" y="291056"/>
                </a:lnTo>
                <a:lnTo>
                  <a:pt x="0" y="29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43266" y="3589805"/>
            <a:ext cx="2555219" cy="2533277"/>
          </a:xfrm>
          <a:custGeom>
            <a:avLst/>
            <a:gdLst/>
            <a:ahLst/>
            <a:cxnLst/>
            <a:rect l="l" t="t" r="r" b="b"/>
            <a:pathLst>
              <a:path w="5254812" h="4863090">
                <a:moveTo>
                  <a:pt x="0" y="0"/>
                </a:moveTo>
                <a:lnTo>
                  <a:pt x="5254812" y="0"/>
                </a:lnTo>
                <a:lnTo>
                  <a:pt x="5254812" y="4863090"/>
                </a:lnTo>
                <a:lnTo>
                  <a:pt x="0" y="4863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692853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3524" y="260688"/>
            <a:ext cx="2974068" cy="851790"/>
            <a:chOff x="0" y="0"/>
            <a:chExt cx="3965424" cy="1135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6F86E8-855A-42BF-9A15-A547BDBDB7FE}"/>
              </a:ext>
            </a:extLst>
          </p:cNvPr>
          <p:cNvSpPr txBox="1"/>
          <p:nvPr/>
        </p:nvSpPr>
        <p:spPr>
          <a:xfrm>
            <a:off x="304800" y="991628"/>
            <a:ext cx="15112025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Strategic Recommendations for Lung Cancer Prevention &amp; Management</a:t>
            </a:r>
          </a:p>
          <a:p>
            <a:endParaRPr lang="en-GB" sz="2800" b="1" dirty="0">
              <a:latin typeface="Comic Sans MS" panose="030F0702030302020204" pitchFamily="66" charset="0"/>
            </a:endParaRPr>
          </a:p>
          <a:p>
            <a:r>
              <a:rPr lang="en-GB" sz="2800" b="1" dirty="0">
                <a:latin typeface="Comic Sans MS" panose="030F0702030302020204" pitchFamily="66" charset="0"/>
              </a:rPr>
              <a:t>1. Policy &amp; Environmental Actions 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Strengthen smoking laws, air quality policies, and workplace health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Reduce occupational and environmental risk factors through stricter regulations.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b="1" dirty="0">
                <a:latin typeface="Comic Sans MS" panose="030F0702030302020204" pitchFamily="66" charset="0"/>
              </a:rPr>
              <a:t>2. Prevention &amp; Awareness 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Expand smoking cessation programs, especially for men.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Raise awareness about passive smoking risks, particularly for women.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Launch education campaigns on smoking and indoor pollution hazards.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b="1" dirty="0">
                <a:latin typeface="Comic Sans MS" panose="030F0702030302020204" pitchFamily="66" charset="0"/>
              </a:rPr>
              <a:t>3. Early Detection &amp; Screening 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Invest in advanced early detection methods for high-risk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latin typeface="Comic Sans MS" panose="030F0702030302020204" pitchFamily="66" charset="0"/>
              </a:rPr>
              <a:t> Strengthen screening programs to improve survival rates.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b="1" dirty="0">
                <a:latin typeface="Comic Sans MS" panose="030F0702030302020204" pitchFamily="66" charset="0"/>
              </a:rPr>
              <a:t>4. Healthcare &amp; Treatment -</a:t>
            </a:r>
          </a:p>
          <a:p>
            <a:r>
              <a:rPr lang="en-GB" sz="2800" dirty="0">
                <a:latin typeface="Comic Sans MS" panose="030F0702030302020204" pitchFamily="66" charset="0"/>
              </a:rPr>
              <a:t> Enhance post-treatment rehabilitation and personalized care plans.</a:t>
            </a:r>
          </a:p>
          <a:p>
            <a:r>
              <a:rPr lang="en-GB" sz="2800" dirty="0">
                <a:latin typeface="Comic Sans MS" panose="030F0702030302020204" pitchFamily="66" charset="0"/>
              </a:rPr>
              <a:t> Improve access to surgery, chemotherapy, and radiotherapy.</a:t>
            </a:r>
          </a:p>
          <a:p>
            <a:r>
              <a:rPr lang="en-GB" sz="2800" b="1" dirty="0">
                <a:latin typeface="Comic Sans MS" panose="030F0702030302020204" pitchFamily="66" charset="0"/>
              </a:rPr>
              <a:t>5. Research &amp; Data-Driven Insights -</a:t>
            </a:r>
          </a:p>
          <a:p>
            <a:r>
              <a:rPr lang="en-GB" sz="2800" dirty="0">
                <a:latin typeface="Comic Sans MS" panose="030F0702030302020204" pitchFamily="66" charset="0"/>
              </a:rPr>
              <a:t> Study regional disparities and survival factors.</a:t>
            </a:r>
          </a:p>
          <a:p>
            <a:r>
              <a:rPr lang="en-GB" sz="2800" dirty="0">
                <a:latin typeface="Comic Sans MS" panose="030F0702030302020204" pitchFamily="66" charset="0"/>
              </a:rPr>
              <a:t> Explore lifestyle risks beyond smoking for better prevention.</a:t>
            </a:r>
          </a:p>
        </p:txBody>
      </p:sp>
    </p:spTree>
    <p:extLst>
      <p:ext uri="{BB962C8B-B14F-4D97-AF65-F5344CB8AC3E}">
        <p14:creationId xmlns:p14="http://schemas.microsoft.com/office/powerpoint/2010/main" val="114359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43839" y="716279"/>
            <a:ext cx="18044160" cy="9493441"/>
            <a:chOff x="-198973" y="-127174"/>
            <a:chExt cx="3374645" cy="1751761"/>
          </a:xfrm>
        </p:grpSpPr>
        <p:sp>
          <p:nvSpPr>
            <p:cNvPr id="6" name="Freeform 6"/>
            <p:cNvSpPr/>
            <p:nvPr/>
          </p:nvSpPr>
          <p:spPr>
            <a:xfrm>
              <a:off x="-198973" y="-127174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📂 </a:t>
              </a:r>
              <a:r>
                <a:rPr kumimoji="0" lang="en-US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Dataset Summary: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The dataset used in this project contains crucial health-related attributes to analyze lung cancer risk factors. It includes details on smoking habits, passive smoking exposure, family history, and lung cancer diagnosis.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🔍 Key Dataset Features: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✅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Total Records:  2206332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</a:br>
              <a:r>
                <a: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✅ Total Columns:  24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✅ Data </a:t>
              </a:r>
              <a:r>
                <a:rPr lang="en-US" altLang="en-US" sz="2400" dirty="0">
                  <a:latin typeface="Comic Sans MS" panose="030F0702030302020204" pitchFamily="66" charset="0"/>
                </a:rPr>
                <a:t>Source</a:t>
              </a:r>
              <a:r>
                <a: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: </a:t>
              </a:r>
              <a:r>
                <a:rPr kumimoji="0" lang="en-US" altLang="en-US" sz="240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It's publicly available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Columns names </a:t>
              </a:r>
              <a:r>
                <a:rPr kumimoji="0" lang="en-US" altLang="en-US" sz="4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-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en-GB" altLang="en-US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ID, Country, Population_Size, Age, Gender, Smoker, Years_of_Smoking, Cigarettes_per_Day, Passive_Smoker, Family_History, Lung_Cancer_Diagnosis, Cancer_Stage, Survival_Years, Adenocarcinoma_Type, Air_Pollution_Exposure, Occupational_Exposure, Indoor_Pollution, Healthcare_Access, Early_Detection, Treatment_Type, Developed_or_Developing, Annual_Lung_Cancer_Deaths, Lung_Cancer_Prevalence_Rate, Mortality_Rate.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altLang="en-US" sz="2800" dirty="0">
                <a:latin typeface="Comic Sans MS" panose="030F0702030302020204" pitchFamily="66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altLang="en-US" sz="3200" dirty="0">
                <a:latin typeface="Comic Sans MS" panose="030F0702030302020204" pitchFamily="66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235" y="85096"/>
            <a:ext cx="6584765" cy="609600"/>
            <a:chOff x="0" y="0"/>
            <a:chExt cx="1183106" cy="2203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3106" cy="220393"/>
            </a:xfrm>
            <a:custGeom>
              <a:avLst/>
              <a:gdLst/>
              <a:ahLst/>
              <a:cxnLst/>
              <a:rect l="l" t="t" r="r" b="b"/>
              <a:pathLst>
                <a:path w="1183106" h="220393">
                  <a:moveTo>
                    <a:pt x="110196" y="0"/>
                  </a:moveTo>
                  <a:lnTo>
                    <a:pt x="1072910" y="0"/>
                  </a:lnTo>
                  <a:cubicBezTo>
                    <a:pt x="1133770" y="0"/>
                    <a:pt x="1183106" y="49337"/>
                    <a:pt x="1183106" y="110196"/>
                  </a:cubicBezTo>
                  <a:lnTo>
                    <a:pt x="1183106" y="110196"/>
                  </a:lnTo>
                  <a:cubicBezTo>
                    <a:pt x="1183106" y="171056"/>
                    <a:pt x="1133770" y="220393"/>
                    <a:pt x="1072910" y="220393"/>
                  </a:cubicBezTo>
                  <a:lnTo>
                    <a:pt x="110196" y="220393"/>
                  </a:lnTo>
                  <a:cubicBezTo>
                    <a:pt x="49337" y="220393"/>
                    <a:pt x="0" y="171056"/>
                    <a:pt x="0" y="110196"/>
                  </a:cubicBezTo>
                  <a:lnTo>
                    <a:pt x="0" y="110196"/>
                  </a:lnTo>
                  <a:cubicBezTo>
                    <a:pt x="0" y="49337"/>
                    <a:pt x="49337" y="0"/>
                    <a:pt x="11019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3106" cy="25849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766527" y="811530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890410" y="-80304"/>
            <a:ext cx="9906000" cy="773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  <a:endParaRPr lang="en-US" sz="4000" b="1" dirty="0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B45D5A-9682-48B5-987B-04B9F08EB915}"/>
              </a:ext>
            </a:extLst>
          </p:cNvPr>
          <p:cNvSpPr/>
          <p:nvPr/>
        </p:nvSpPr>
        <p:spPr>
          <a:xfrm>
            <a:off x="14264638" y="259789"/>
            <a:ext cx="3657601" cy="12369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901A1B8F-EA44-4383-AD61-D14B00A48A25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B910B21A-1DFB-464E-9A24-2332FE94464B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60A5C5F3-F37D-4C9C-A047-6A6C6FB2AFE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6BCA670F-0CB8-46C1-9568-AED3BAFFDCFA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056EA839-CD9C-4C5D-AF0E-65C7295E6900}"/>
              </a:ext>
            </a:extLst>
          </p:cNvPr>
          <p:cNvGrpSpPr/>
          <p:nvPr/>
        </p:nvGrpSpPr>
        <p:grpSpPr>
          <a:xfrm>
            <a:off x="17644198" y="8611485"/>
            <a:ext cx="951769" cy="799882"/>
            <a:chOff x="0" y="0"/>
            <a:chExt cx="967140" cy="812800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2B1A9DE-CB71-4131-A157-1F7DEF268EFF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1D16E0B2-77FF-43D1-BC98-9C7B14B70E81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15">
            <a:extLst>
              <a:ext uri="{FF2B5EF4-FFF2-40B4-BE49-F238E27FC236}">
                <a16:creationId xmlns:a16="http://schemas.microsoft.com/office/drawing/2014/main" id="{E2BD4060-8E6A-4E26-9248-2AEBF45D8447}"/>
              </a:ext>
            </a:extLst>
          </p:cNvPr>
          <p:cNvSpPr txBox="1"/>
          <p:nvPr/>
        </p:nvSpPr>
        <p:spPr>
          <a:xfrm>
            <a:off x="17826780" y="88630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93075F12-EBC1-4CD1-A71A-909C4A2414C1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CC43109-18F1-4DA8-AA82-203D2063453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D8E83D52-DBEA-475F-A5D8-55D326233558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A58B9058-B557-4EDB-9960-BA8951CCFC20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BBFA2F2F-A4FB-4883-8FD8-4D60FB6EAF54}"/>
              </a:ext>
            </a:extLst>
          </p:cNvPr>
          <p:cNvSpPr/>
          <p:nvPr/>
        </p:nvSpPr>
        <p:spPr>
          <a:xfrm>
            <a:off x="152400" y="666861"/>
            <a:ext cx="17983200" cy="9461381"/>
          </a:xfrm>
          <a:custGeom>
            <a:avLst/>
            <a:gdLst/>
            <a:ahLst/>
            <a:cxnLst/>
            <a:rect l="l" t="t" r="r" b="b"/>
            <a:pathLst>
              <a:path w="3151241" h="1624587">
                <a:moveTo>
                  <a:pt x="50287" y="0"/>
                </a:moveTo>
                <a:lnTo>
                  <a:pt x="3100955" y="0"/>
                </a:lnTo>
                <a:cubicBezTo>
                  <a:pt x="3128727" y="0"/>
                  <a:pt x="3151241" y="22514"/>
                  <a:pt x="3151241" y="50287"/>
                </a:cubicBezTo>
                <a:lnTo>
                  <a:pt x="3151241" y="1574300"/>
                </a:lnTo>
                <a:cubicBezTo>
                  <a:pt x="3151241" y="1587637"/>
                  <a:pt x="3145943" y="1600428"/>
                  <a:pt x="3136513" y="1609858"/>
                </a:cubicBezTo>
                <a:cubicBezTo>
                  <a:pt x="3127082" y="1619289"/>
                  <a:pt x="3114291" y="1624587"/>
                  <a:pt x="3100955" y="1624587"/>
                </a:cubicBezTo>
                <a:lnTo>
                  <a:pt x="50287" y="1624587"/>
                </a:lnTo>
                <a:cubicBezTo>
                  <a:pt x="36950" y="1624587"/>
                  <a:pt x="24159" y="1619289"/>
                  <a:pt x="14729" y="1609858"/>
                </a:cubicBezTo>
                <a:cubicBezTo>
                  <a:pt x="5298" y="1600428"/>
                  <a:pt x="0" y="1587637"/>
                  <a:pt x="0" y="1574300"/>
                </a:cubicBezTo>
                <a:lnTo>
                  <a:pt x="0" y="50287"/>
                </a:lnTo>
                <a:cubicBezTo>
                  <a:pt x="0" y="36950"/>
                  <a:pt x="5298" y="24159"/>
                  <a:pt x="14729" y="14729"/>
                </a:cubicBezTo>
                <a:cubicBezTo>
                  <a:pt x="24159" y="5298"/>
                  <a:pt x="36950" y="0"/>
                  <a:pt x="50287" y="0"/>
                </a:cubicBezTo>
                <a:close/>
              </a:path>
            </a:pathLst>
          </a:custGeom>
          <a:gradFill flip="none" rotWithShape="1">
            <a:gsLst>
              <a:gs pos="0">
                <a:srgbClr val="F8F8F8">
                  <a:shade val="30000"/>
                  <a:satMod val="115000"/>
                </a:srgbClr>
              </a:gs>
              <a:gs pos="0">
                <a:srgbClr val="F8F8F8">
                  <a:shade val="67500"/>
                  <a:satMod val="115000"/>
                </a:srgbClr>
              </a:gs>
              <a:gs pos="100000">
                <a:srgbClr val="F8F8F8">
                  <a:shade val="100000"/>
                  <a:satMod val="115000"/>
                </a:srgbClr>
              </a:gs>
            </a:gsLst>
            <a:lin ang="108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GB" sz="3600" b="1" dirty="0"/>
              <a:t>Data Cleaning and Pre-processing Steps : </a:t>
            </a:r>
          </a:p>
          <a:p>
            <a:r>
              <a:rPr lang="en-GB" sz="2800" dirty="0"/>
              <a:t>The dataset was mostly clean and well-structured, requiring only minor adjustments. Cleaning was efficient, with no significant time needed for pre-processing.</a:t>
            </a:r>
            <a:endParaRPr lang="en-GB" sz="2800" b="1" dirty="0"/>
          </a:p>
          <a:p>
            <a:endParaRPr lang="en-GB" sz="3600" b="1" dirty="0"/>
          </a:p>
          <a:p>
            <a:r>
              <a:rPr lang="en-GB" sz="2800" dirty="0">
                <a:latin typeface="Comic Sans MS" panose="030F0702030302020204" pitchFamily="66" charset="0"/>
              </a:rPr>
              <a:t>✅ </a:t>
            </a:r>
            <a:r>
              <a:rPr lang="en-GB" sz="2800" b="1" dirty="0">
                <a:latin typeface="Comic Sans MS" panose="030F0702030302020204" pitchFamily="66" charset="0"/>
              </a:rPr>
              <a:t>Handled Missing Values:</a:t>
            </a:r>
            <a:endParaRPr lang="en-GB" sz="28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Identified and replaced missing values in critical columns to ensure data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Converted "None" values in the </a:t>
            </a:r>
            <a:r>
              <a:rPr lang="en-GB" sz="2400" b="1" dirty="0">
                <a:latin typeface="Comic Sans MS" panose="030F0702030302020204" pitchFamily="66" charset="0"/>
              </a:rPr>
              <a:t>Treatment Type</a:t>
            </a:r>
            <a:r>
              <a:rPr lang="en-GB" sz="2400" dirty="0">
                <a:latin typeface="Comic Sans MS" panose="030F0702030302020204" pitchFamily="66" charset="0"/>
              </a:rPr>
              <a:t> column to </a:t>
            </a:r>
            <a:r>
              <a:rPr lang="en-GB" sz="2400" b="1" dirty="0">
                <a:latin typeface="Comic Sans MS" panose="030F0702030302020204" pitchFamily="66" charset="0"/>
              </a:rPr>
              <a:t>"No Treatment"</a:t>
            </a:r>
            <a:r>
              <a:rPr lang="en-GB" sz="2400" dirty="0">
                <a:latin typeface="Comic Sans MS" panose="030F0702030302020204" pitchFamily="66" charset="0"/>
              </a:rPr>
              <a:t> for better interpretation.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dirty="0">
                <a:latin typeface="Comic Sans MS" panose="030F0702030302020204" pitchFamily="66" charset="0"/>
              </a:rPr>
              <a:t>✅ </a:t>
            </a:r>
            <a:r>
              <a:rPr lang="en-GB" sz="2800" b="1" dirty="0">
                <a:latin typeface="Comic Sans MS" panose="030F0702030302020204" pitchFamily="66" charset="0"/>
              </a:rPr>
              <a:t>Validated Data Integrity:</a:t>
            </a:r>
            <a:endParaRPr lang="en-GB" sz="28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Checked for </a:t>
            </a:r>
            <a:r>
              <a:rPr lang="en-GB" sz="2400" b="1" dirty="0">
                <a:latin typeface="Comic Sans MS" panose="030F0702030302020204" pitchFamily="66" charset="0"/>
              </a:rPr>
              <a:t>duplicate records</a:t>
            </a:r>
            <a:r>
              <a:rPr lang="en-GB" sz="2400" dirty="0">
                <a:latin typeface="Comic Sans MS" panose="030F0702030302020204" pitchFamily="66" charset="0"/>
              </a:rPr>
              <a:t> and removed inconsistencies.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Ensured numerical fields had valid entries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dirty="0">
                <a:latin typeface="Comic Sans MS" panose="030F0702030302020204" pitchFamily="66" charset="0"/>
              </a:rPr>
              <a:t>✅ </a:t>
            </a:r>
            <a:r>
              <a:rPr lang="en-GB" sz="2800" b="1" dirty="0">
                <a:latin typeface="Comic Sans MS" panose="030F0702030302020204" pitchFamily="66" charset="0"/>
              </a:rPr>
              <a:t>Created Calculated Metrics for Analysis:</a:t>
            </a:r>
            <a:endParaRPr lang="en-GB" sz="28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latin typeface="Comic Sans MS" panose="030F0702030302020204" pitchFamily="66" charset="0"/>
              </a:rPr>
              <a:t>Lung Cancer Risk Score:</a:t>
            </a:r>
            <a:r>
              <a:rPr lang="en-GB" sz="2400" dirty="0">
                <a:latin typeface="Comic Sans MS" panose="030F0702030302020204" pitchFamily="66" charset="0"/>
              </a:rPr>
              <a:t> Developed a calculated metric based on </a:t>
            </a:r>
            <a:r>
              <a:rPr lang="en-GB" sz="2400" b="1" dirty="0">
                <a:latin typeface="Comic Sans MS" panose="030F0702030302020204" pitchFamily="66" charset="0"/>
              </a:rPr>
              <a:t>smoking habits, passive smoking exposure, and family history</a:t>
            </a:r>
            <a:r>
              <a:rPr lang="en-GB" sz="2400" dirty="0">
                <a:latin typeface="Comic Sans MS" panose="030F0702030302020204" pitchFamily="66" charset="0"/>
              </a:rPr>
              <a:t> to assess individual risk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latin typeface="Comic Sans MS" panose="030F0702030302020204" pitchFamily="66" charset="0"/>
              </a:rPr>
              <a:t>Smoking Impact Bin:</a:t>
            </a:r>
            <a:r>
              <a:rPr lang="en-GB" sz="2400" dirty="0">
                <a:latin typeface="Comic Sans MS" panose="030F0702030302020204" pitchFamily="66" charset="0"/>
              </a:rPr>
              <a:t> Categorized individuals into different risk levels based on </a:t>
            </a:r>
            <a:r>
              <a:rPr lang="en-GB" sz="2400" b="1" dirty="0">
                <a:latin typeface="Comic Sans MS" panose="030F0702030302020204" pitchFamily="66" charset="0"/>
              </a:rPr>
              <a:t>years of smoking</a:t>
            </a:r>
            <a:r>
              <a:rPr lang="en-GB" sz="2400" dirty="0">
                <a:latin typeface="Comic Sans MS" panose="030F0702030302020204" pitchFamily="66" charset="0"/>
              </a:rPr>
              <a:t> and </a:t>
            </a:r>
            <a:r>
              <a:rPr lang="en-GB" sz="2400" b="1" dirty="0">
                <a:latin typeface="Comic Sans MS" panose="030F0702030302020204" pitchFamily="66" charset="0"/>
              </a:rPr>
              <a:t>cigarettes per day</a:t>
            </a:r>
            <a:r>
              <a:rPr lang="en-GB" sz="2400" dirty="0">
                <a:latin typeface="Comic Sans MS" panose="030F0702030302020204" pitchFamily="66" charset="0"/>
              </a:rPr>
              <a:t> for better segmentation in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latin typeface="Comic Sans MS" panose="030F0702030302020204" pitchFamily="66" charset="0"/>
            </a:endParaRPr>
          </a:p>
          <a:p>
            <a:r>
              <a:rPr lang="en-GB" sz="2800" dirty="0">
                <a:latin typeface="Comic Sans MS" panose="030F0702030302020204" pitchFamily="66" charset="0"/>
              </a:rPr>
              <a:t>✅ </a:t>
            </a:r>
            <a:r>
              <a:rPr lang="en-GB" sz="2800" b="1" dirty="0">
                <a:latin typeface="Comic Sans MS" panose="030F0702030302020204" pitchFamily="66" charset="0"/>
              </a:rPr>
              <a:t>Standardized Data for Analysis:</a:t>
            </a:r>
            <a:endParaRPr lang="en-GB" sz="28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Reformatted categorical variables for </a:t>
            </a:r>
            <a:r>
              <a:rPr lang="en-GB" sz="2400" b="1" dirty="0">
                <a:latin typeface="Comic Sans MS" panose="030F0702030302020204" pitchFamily="66" charset="0"/>
              </a:rPr>
              <a:t>better readability and visualization</a:t>
            </a:r>
            <a:r>
              <a:rPr lang="en-GB" sz="2400" dirty="0">
                <a:latin typeface="Comic Sans MS" panose="030F0702030302020204" pitchFamily="66" charset="0"/>
              </a:rPr>
              <a:t> in Power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Comic Sans MS" panose="030F0702030302020204" pitchFamily="66" charset="0"/>
              </a:rPr>
              <a:t>Ensured proper data types for SQL queries and Power BI dashboards.</a:t>
            </a:r>
          </a:p>
          <a:p>
            <a:r>
              <a:rPr lang="en-GB" sz="2400" dirty="0">
                <a:latin typeface="Comic Sans MS" panose="030F0702030302020204" pitchFamily="66" charset="0"/>
              </a:rPr>
              <a:t>This cleaned dataset served as the foundation for further </a:t>
            </a:r>
            <a:r>
              <a:rPr lang="en-GB" sz="2400" b="1" dirty="0">
                <a:latin typeface="Comic Sans MS" panose="030F0702030302020204" pitchFamily="66" charset="0"/>
              </a:rPr>
              <a:t>SQL analysis and Power BI visualization</a:t>
            </a:r>
            <a:r>
              <a:rPr lang="en-GB" sz="2400" dirty="0">
                <a:latin typeface="Comic Sans MS" panose="030F0702030302020204" pitchFamily="66" charset="0"/>
              </a:rPr>
              <a:t>, providing meaningful insights into lung cancer risk factors. 🚀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6E1DDF-83BE-48AF-9DB1-7133AD3B603A}"/>
              </a:ext>
            </a:extLst>
          </p:cNvPr>
          <p:cNvSpPr/>
          <p:nvPr/>
        </p:nvSpPr>
        <p:spPr>
          <a:xfrm>
            <a:off x="14173200" y="0"/>
            <a:ext cx="3657601" cy="12369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508C5DF4-36CB-426D-9862-A6042B5D79C0}"/>
              </a:ext>
            </a:extLst>
          </p:cNvPr>
          <p:cNvGrpSpPr/>
          <p:nvPr/>
        </p:nvGrpSpPr>
        <p:grpSpPr>
          <a:xfrm>
            <a:off x="14401800" y="158758"/>
            <a:ext cx="3200400" cy="1236947"/>
            <a:chOff x="0" y="0"/>
            <a:chExt cx="3965424" cy="1135720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69508E5E-2215-495D-B3A9-0C98D9A96166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7CCD63FD-12DE-45C6-85B0-73804FEC6B1C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DE2CBD04-0569-4ACF-BAF8-D5FCEC4BCFCB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4260DFE4-11A9-4CA6-BA18-41D704ADF413}"/>
              </a:ext>
            </a:extLst>
          </p:cNvPr>
          <p:cNvGrpSpPr/>
          <p:nvPr/>
        </p:nvGrpSpPr>
        <p:grpSpPr>
          <a:xfrm>
            <a:off x="17491798" y="8459085"/>
            <a:ext cx="951769" cy="799882"/>
            <a:chOff x="0" y="0"/>
            <a:chExt cx="967140" cy="8128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86575B4C-CF2E-422F-BC7B-AC4092F17F3F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9B4FFAB2-4271-42D6-99B3-1E0208C7BAAF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5">
            <a:extLst>
              <a:ext uri="{FF2B5EF4-FFF2-40B4-BE49-F238E27FC236}">
                <a16:creationId xmlns:a16="http://schemas.microsoft.com/office/drawing/2014/main" id="{01BEF4BA-2BE8-47F8-81B2-41847039EEAB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689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56835" y="1811429"/>
            <a:ext cx="15395536" cy="7936994"/>
            <a:chOff x="0" y="0"/>
            <a:chExt cx="3151241" cy="16245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51241" cy="1624587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98316" y="1614543"/>
            <a:ext cx="14774019" cy="85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2"/>
              </a:lnSpc>
            </a:pPr>
            <a:endParaRPr lang="en-US" sz="2444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444" dirty="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859891" y="5747964"/>
            <a:ext cx="9490799" cy="1076739"/>
            <a:chOff x="0" y="0"/>
            <a:chExt cx="1183106" cy="2203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3106" cy="220393"/>
            </a:xfrm>
            <a:custGeom>
              <a:avLst/>
              <a:gdLst/>
              <a:ahLst/>
              <a:cxnLst/>
              <a:rect l="l" t="t" r="r" b="b"/>
              <a:pathLst>
                <a:path w="1183106" h="220393">
                  <a:moveTo>
                    <a:pt x="110196" y="0"/>
                  </a:moveTo>
                  <a:lnTo>
                    <a:pt x="1072910" y="0"/>
                  </a:lnTo>
                  <a:cubicBezTo>
                    <a:pt x="1133770" y="0"/>
                    <a:pt x="1183106" y="49337"/>
                    <a:pt x="1183106" y="110196"/>
                  </a:cubicBezTo>
                  <a:lnTo>
                    <a:pt x="1183106" y="110196"/>
                  </a:lnTo>
                  <a:cubicBezTo>
                    <a:pt x="1183106" y="171056"/>
                    <a:pt x="1133770" y="220393"/>
                    <a:pt x="1072910" y="220393"/>
                  </a:cubicBezTo>
                  <a:lnTo>
                    <a:pt x="110196" y="220393"/>
                  </a:lnTo>
                  <a:cubicBezTo>
                    <a:pt x="49337" y="220393"/>
                    <a:pt x="0" y="171056"/>
                    <a:pt x="0" y="110196"/>
                  </a:cubicBezTo>
                  <a:lnTo>
                    <a:pt x="0" y="110196"/>
                  </a:lnTo>
                  <a:cubicBezTo>
                    <a:pt x="0" y="49337"/>
                    <a:pt x="49337" y="0"/>
                    <a:pt x="110196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3106" cy="25849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29643" y="3767170"/>
            <a:ext cx="2527715" cy="2643048"/>
          </a:xfrm>
          <a:custGeom>
            <a:avLst/>
            <a:gdLst/>
            <a:ahLst/>
            <a:cxnLst/>
            <a:rect l="l" t="t" r="r" b="b"/>
            <a:pathLst>
              <a:path w="2527715" h="2643048">
                <a:moveTo>
                  <a:pt x="0" y="0"/>
                </a:moveTo>
                <a:lnTo>
                  <a:pt x="2527715" y="0"/>
                </a:lnTo>
                <a:lnTo>
                  <a:pt x="2527715" y="2643048"/>
                </a:lnTo>
                <a:lnTo>
                  <a:pt x="0" y="264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281" y="4452083"/>
            <a:ext cx="11199007" cy="87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SQL Queries &amp; Solutions</a:t>
            </a:r>
            <a:endParaRPr lang="en-US" sz="7200" b="1" dirty="0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936B9-5276-4116-9544-C1E31F98F548}"/>
              </a:ext>
            </a:extLst>
          </p:cNvPr>
          <p:cNvSpPr/>
          <p:nvPr/>
        </p:nvSpPr>
        <p:spPr>
          <a:xfrm>
            <a:off x="1056835" y="1787291"/>
            <a:ext cx="10914752" cy="1535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A28C2-9A5A-436A-A85A-6D61B44413DA}"/>
              </a:ext>
            </a:extLst>
          </p:cNvPr>
          <p:cNvSpPr/>
          <p:nvPr/>
        </p:nvSpPr>
        <p:spPr>
          <a:xfrm>
            <a:off x="1315665" y="2039948"/>
            <a:ext cx="11035025" cy="15351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F20606C-A612-4AFE-9F26-E91B2A575EBA}"/>
              </a:ext>
            </a:extLst>
          </p:cNvPr>
          <p:cNvSpPr/>
          <p:nvPr/>
        </p:nvSpPr>
        <p:spPr>
          <a:xfrm>
            <a:off x="4724400" y="6151306"/>
            <a:ext cx="8763000" cy="208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AF8B6779-76C2-4543-A028-0E8983239CF3}"/>
              </a:ext>
            </a:extLst>
          </p:cNvPr>
          <p:cNvGrpSpPr/>
          <p:nvPr/>
        </p:nvGrpSpPr>
        <p:grpSpPr>
          <a:xfrm>
            <a:off x="17678400" y="8611485"/>
            <a:ext cx="951769" cy="799882"/>
            <a:chOff x="0" y="0"/>
            <a:chExt cx="967140" cy="8128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A44DDA4-86F0-4FA9-A8FB-3B446F534092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84DE9C1E-0F09-4D7F-841B-E8CA4298A50B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DE9091B2-49AA-416A-8AA1-A3DEBB95242B}"/>
              </a:ext>
            </a:extLst>
          </p:cNvPr>
          <p:cNvSpPr txBox="1"/>
          <p:nvPr/>
        </p:nvSpPr>
        <p:spPr>
          <a:xfrm>
            <a:off x="17860982" y="88630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121920" y="39914"/>
            <a:ext cx="18044160" cy="10043622"/>
            <a:chOff x="-198973" y="-127174"/>
            <a:chExt cx="3374645" cy="175176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198973" y="-127174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22376" y="8596084"/>
            <a:ext cx="951769" cy="799882"/>
            <a:chOff x="0" y="0"/>
            <a:chExt cx="96714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A9E559-85D9-4E83-AC80-608DC2B32835}"/>
              </a:ext>
            </a:extLst>
          </p:cNvPr>
          <p:cNvSpPr txBox="1"/>
          <p:nvPr/>
        </p:nvSpPr>
        <p:spPr>
          <a:xfrm>
            <a:off x="242802" y="400086"/>
            <a:ext cx="9559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Basic Level</a:t>
            </a:r>
          </a:p>
          <a:p>
            <a:r>
              <a:rPr lang="en-GB" sz="2400" b="1" dirty="0"/>
              <a:t>Q1. Retrieve all records for individuals diagnosed with lung cancer.</a:t>
            </a:r>
          </a:p>
          <a:p>
            <a:endParaRPr lang="en-GB" sz="2400" b="1" dirty="0"/>
          </a:p>
          <a:p>
            <a:r>
              <a:rPr lang="en-GB" sz="2400" dirty="0"/>
              <a:t>SELECT * from lung_cancer_data </a:t>
            </a:r>
          </a:p>
          <a:p>
            <a:r>
              <a:rPr lang="en-GB" sz="2400" dirty="0"/>
              <a:t>where Lung_Cancer_Diagnosis = 'Yes' ;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6A19-C87C-4DE6-8B77-CC5D02F04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5" y="2728202"/>
            <a:ext cx="15865925" cy="2901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C31F17-C01C-4EE0-AAB9-4C1128DE17A4}"/>
              </a:ext>
            </a:extLst>
          </p:cNvPr>
          <p:cNvSpPr txBox="1"/>
          <p:nvPr/>
        </p:nvSpPr>
        <p:spPr>
          <a:xfrm flipH="1">
            <a:off x="268811" y="6011418"/>
            <a:ext cx="15858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Q2. Count the number of smokers and non-smokers. </a:t>
            </a:r>
          </a:p>
          <a:p>
            <a:endParaRPr lang="en-GB" sz="2400" b="1" dirty="0"/>
          </a:p>
          <a:p>
            <a:r>
              <a:rPr lang="en-GB" sz="2400" dirty="0"/>
              <a:t>SELECT (select count(*) from lung_cancer_data where Smoker = 'Yes') as smoker_count, </a:t>
            </a:r>
          </a:p>
          <a:p>
            <a:r>
              <a:rPr lang="en-GB" sz="2400" dirty="0"/>
              <a:t>(select count(*) from lung_cancer_data where Smoker = 'No') as non_smoker_count ;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3CA60B-7207-486A-AAB6-D1FB7AD77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11" y="7866594"/>
            <a:ext cx="10353449" cy="1529372"/>
          </a:xfrm>
          <a:prstGeom prst="rect">
            <a:avLst/>
          </a:prstGeom>
        </p:spPr>
      </p:pic>
      <p:grpSp>
        <p:nvGrpSpPr>
          <p:cNvPr id="17" name="Group 12">
            <a:extLst>
              <a:ext uri="{FF2B5EF4-FFF2-40B4-BE49-F238E27FC236}">
                <a16:creationId xmlns:a16="http://schemas.microsoft.com/office/drawing/2014/main" id="{1606B4BF-5363-47AA-B70B-F07CB52ACEE1}"/>
              </a:ext>
            </a:extLst>
          </p:cNvPr>
          <p:cNvGrpSpPr/>
          <p:nvPr/>
        </p:nvGrpSpPr>
        <p:grpSpPr>
          <a:xfrm>
            <a:off x="17641242" y="8596084"/>
            <a:ext cx="951769" cy="799882"/>
            <a:chOff x="0" y="0"/>
            <a:chExt cx="967140" cy="812800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80456C9-DD67-486E-9F8D-F22B08357A70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0B88C2B0-2625-4875-AF6C-29BAF68994EF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054F3734-7A3B-4EFB-AA7B-8E59D09CF9D5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4318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67001" y="57150"/>
            <a:ext cx="18153998" cy="10172700"/>
            <a:chOff x="-198973" y="-127174"/>
            <a:chExt cx="3374645" cy="175176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198973" y="-127174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C5829A-A86F-4744-895E-5A398EE35E65}"/>
              </a:ext>
            </a:extLst>
          </p:cNvPr>
          <p:cNvSpPr txBox="1"/>
          <p:nvPr/>
        </p:nvSpPr>
        <p:spPr>
          <a:xfrm>
            <a:off x="2590800" y="2205058"/>
            <a:ext cx="6324600" cy="90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6C3F4-79B3-4CA8-9CF0-83CCF56A55A6}"/>
              </a:ext>
            </a:extLst>
          </p:cNvPr>
          <p:cNvSpPr txBox="1"/>
          <p:nvPr/>
        </p:nvSpPr>
        <p:spPr>
          <a:xfrm>
            <a:off x="312029" y="170171"/>
            <a:ext cx="1362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Q3. List all unique cancer stages present in the dataset.</a:t>
            </a:r>
          </a:p>
          <a:p>
            <a:endParaRPr lang="en-GB" sz="2400" b="1" dirty="0"/>
          </a:p>
          <a:p>
            <a:r>
              <a:rPr lang="en-GB" sz="2400" dirty="0"/>
              <a:t>SELECT distinct cancer_stage from lung_cancer_data </a:t>
            </a:r>
          </a:p>
          <a:p>
            <a:r>
              <a:rPr lang="en-GB" sz="2400" dirty="0"/>
              <a:t>where cancer_stage &lt;&gt; "None";</a:t>
            </a:r>
            <a:endParaRPr lang="en-IN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02FA39-B98E-4674-A205-C5663FE9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9" y="1887231"/>
            <a:ext cx="8116621" cy="1569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563C07-9B98-4A26-996C-657FDFB1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59" y="5120386"/>
            <a:ext cx="8116620" cy="11172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F806388-D858-4179-9B1D-634050A01C33}"/>
              </a:ext>
            </a:extLst>
          </p:cNvPr>
          <p:cNvSpPr txBox="1"/>
          <p:nvPr/>
        </p:nvSpPr>
        <p:spPr>
          <a:xfrm>
            <a:off x="289906" y="3715460"/>
            <a:ext cx="11963400" cy="119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Q4. Retrieve the average number of cigarettes smoked per day by smokers.</a:t>
            </a:r>
          </a:p>
          <a:p>
            <a:endParaRPr lang="en-GB" sz="2400" b="1" dirty="0"/>
          </a:p>
          <a:p>
            <a:r>
              <a:rPr lang="en-GB" dirty="0"/>
              <a:t> </a:t>
            </a:r>
            <a:r>
              <a:rPr lang="en-GB" sz="2400" dirty="0"/>
              <a:t>SELECT ROUND(avg(Cigarettes_per_Day),0) average_cigarettes_count from lung_cancer_data ;</a:t>
            </a:r>
            <a:endParaRPr lang="en-IN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C3A86-0BCB-4A8B-9622-3357849E2C36}"/>
              </a:ext>
            </a:extLst>
          </p:cNvPr>
          <p:cNvSpPr txBox="1"/>
          <p:nvPr/>
        </p:nvSpPr>
        <p:spPr>
          <a:xfrm>
            <a:off x="326241" y="6474821"/>
            <a:ext cx="13482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</a:t>
            </a:r>
            <a:r>
              <a:rPr lang="en-GB" sz="2400" b="1" dirty="0"/>
              <a:t>Q5. Count the number of people exposed to high air pollution.</a:t>
            </a:r>
          </a:p>
          <a:p>
            <a:endParaRPr lang="en-GB" sz="2400" b="1" dirty="0"/>
          </a:p>
          <a:p>
            <a:r>
              <a:rPr lang="en-GB" sz="2400" dirty="0"/>
              <a:t>SELECT count(Air_Pollution_Exposure) from lung_cancer_data where Air_Pollution_Exposure = 'High' ;</a:t>
            </a:r>
            <a:endParaRPr lang="en-IN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C16763-C523-45FC-A5DD-1AE006972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59" y="7870580"/>
            <a:ext cx="9235094" cy="2037332"/>
          </a:xfrm>
          <a:prstGeom prst="rect">
            <a:avLst/>
          </a:prstGeom>
        </p:spPr>
      </p:pic>
      <p:grpSp>
        <p:nvGrpSpPr>
          <p:cNvPr id="25" name="Group 12">
            <a:extLst>
              <a:ext uri="{FF2B5EF4-FFF2-40B4-BE49-F238E27FC236}">
                <a16:creationId xmlns:a16="http://schemas.microsoft.com/office/drawing/2014/main" id="{A9BF1AA6-D2DD-4A81-BB0D-ABF31752FE74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91744808-328A-4BD7-9067-08A77897FCDC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010C31A0-C7E8-473C-95B9-18151682599E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08AA59CE-5281-48B2-A602-5AB0AF404D62}"/>
              </a:ext>
            </a:extLst>
          </p:cNvPr>
          <p:cNvSpPr txBox="1"/>
          <p:nvPr/>
        </p:nvSpPr>
        <p:spPr>
          <a:xfrm>
            <a:off x="17822787" y="8839659"/>
            <a:ext cx="442747" cy="25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140393" y="95790"/>
            <a:ext cx="17946254" cy="10095420"/>
            <a:chOff x="-198973" y="-127174"/>
            <a:chExt cx="3374645" cy="175176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198973" y="-127174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61A5F2-846C-44F7-8522-0F062C500901}"/>
              </a:ext>
            </a:extLst>
          </p:cNvPr>
          <p:cNvSpPr txBox="1"/>
          <p:nvPr/>
        </p:nvSpPr>
        <p:spPr>
          <a:xfrm flipH="1">
            <a:off x="362857" y="224101"/>
            <a:ext cx="144550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Q6. Find the top 5 countries with the highest lung cancer deaths.</a:t>
            </a:r>
          </a:p>
          <a:p>
            <a:endParaRPr lang="en-GB" sz="2800" b="1" dirty="0"/>
          </a:p>
          <a:p>
            <a:r>
              <a:rPr lang="en-GB" sz="2400" dirty="0"/>
              <a:t> select Country , max(Annual_Lung_Cancer_Deaths) as No_of_Annual_Lung_Cancer_Deaths  from lung_cancer_data group by Country order by max(Annual_Lung_Cancer_Deaths) desc limit 5 ;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A4907-A870-4C8D-ADF8-159A415B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7" y="1985530"/>
            <a:ext cx="11645546" cy="2569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B53E7-89C0-4541-A432-50FCB4F54A60}"/>
              </a:ext>
            </a:extLst>
          </p:cNvPr>
          <p:cNvSpPr txBox="1"/>
          <p:nvPr/>
        </p:nvSpPr>
        <p:spPr>
          <a:xfrm>
            <a:off x="381387" y="5130251"/>
            <a:ext cx="11780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Q7. Count the number of people diagnosed with lung cancer by gender.</a:t>
            </a:r>
          </a:p>
          <a:p>
            <a:endParaRPr lang="en-GB" dirty="0"/>
          </a:p>
          <a:p>
            <a:r>
              <a:rPr lang="en-GB" sz="2400" dirty="0"/>
              <a:t>select count(*) as Male_cancer_count from lung_cancer_data where gender = 'Male';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C3C0AE-ECF6-46D7-BE85-E48D3FE98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336905"/>
            <a:ext cx="9006114" cy="11079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A46470-8952-492E-9F32-325240A18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14" y="8369684"/>
            <a:ext cx="8991600" cy="1290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85E6F-69CD-43E6-B7C0-DB3A1F7FB450}"/>
              </a:ext>
            </a:extLst>
          </p:cNvPr>
          <p:cNvSpPr txBox="1"/>
          <p:nvPr/>
        </p:nvSpPr>
        <p:spPr>
          <a:xfrm>
            <a:off x="381387" y="7779592"/>
            <a:ext cx="11475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select count(*) as Female_cancer_count from lung_cancer_data where gender = 'Female' ;</a:t>
            </a:r>
            <a:endParaRPr lang="en-IN" sz="2400" dirty="0"/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02E075A0-9A95-4DB9-AF10-5B0B946E859C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517EFCA-B141-4F0B-8B2E-B55D487DF400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011E720C-DF6F-43A2-B3D3-175B13364A85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6A8DF575-77AA-4FAA-A3B9-37F8B3AB7E32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3119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E9A1746-7486-4DA7-A8EA-EE544E9DD703}"/>
              </a:ext>
            </a:extLst>
          </p:cNvPr>
          <p:cNvGrpSpPr/>
          <p:nvPr/>
        </p:nvGrpSpPr>
        <p:grpSpPr>
          <a:xfrm>
            <a:off x="85437" y="335555"/>
            <a:ext cx="18117126" cy="15780245"/>
            <a:chOff x="-49423" y="-1134432"/>
            <a:chExt cx="3374645" cy="275901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F94A6DD-33AA-4DF8-93EE-AD824CA7A79B}"/>
                </a:ext>
              </a:extLst>
            </p:cNvPr>
            <p:cNvSpPr/>
            <p:nvPr/>
          </p:nvSpPr>
          <p:spPr>
            <a:xfrm>
              <a:off x="-49423" y="-1134432"/>
              <a:ext cx="3374645" cy="1739774"/>
            </a:xfrm>
            <a:custGeom>
              <a:avLst/>
              <a:gdLst/>
              <a:ahLst/>
              <a:cxnLst/>
              <a:rect l="l" t="t" r="r" b="b"/>
              <a:pathLst>
                <a:path w="3151241" h="1624587">
                  <a:moveTo>
                    <a:pt x="50287" y="0"/>
                  </a:moveTo>
                  <a:lnTo>
                    <a:pt x="3100955" y="0"/>
                  </a:lnTo>
                  <a:cubicBezTo>
                    <a:pt x="3128727" y="0"/>
                    <a:pt x="3151241" y="22514"/>
                    <a:pt x="3151241" y="50287"/>
                  </a:cubicBezTo>
                  <a:lnTo>
                    <a:pt x="3151241" y="1574300"/>
                  </a:lnTo>
                  <a:cubicBezTo>
                    <a:pt x="3151241" y="1587637"/>
                    <a:pt x="3145943" y="1600428"/>
                    <a:pt x="3136513" y="1609858"/>
                  </a:cubicBezTo>
                  <a:cubicBezTo>
                    <a:pt x="3127082" y="1619289"/>
                    <a:pt x="3114291" y="1624587"/>
                    <a:pt x="3100955" y="1624587"/>
                  </a:cubicBezTo>
                  <a:lnTo>
                    <a:pt x="50287" y="1624587"/>
                  </a:lnTo>
                  <a:cubicBezTo>
                    <a:pt x="36950" y="1624587"/>
                    <a:pt x="24159" y="1619289"/>
                    <a:pt x="14729" y="1609858"/>
                  </a:cubicBezTo>
                  <a:cubicBezTo>
                    <a:pt x="5298" y="1600428"/>
                    <a:pt x="0" y="1587637"/>
                    <a:pt x="0" y="1574300"/>
                  </a:cubicBezTo>
                  <a:lnTo>
                    <a:pt x="0" y="50287"/>
                  </a:lnTo>
                  <a:cubicBezTo>
                    <a:pt x="0" y="36950"/>
                    <a:pt x="5298" y="24159"/>
                    <a:pt x="14729" y="14729"/>
                  </a:cubicBezTo>
                  <a:cubicBezTo>
                    <a:pt x="24159" y="5298"/>
                    <a:pt x="36950" y="0"/>
                    <a:pt x="50287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GB" altLang="en-US" sz="3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anose="030F0702030302020204" pitchFamily="66" charset="0"/>
                </a:rPr>
                <a:t> </a:t>
              </a:r>
              <a:endParaRPr kumimoji="0" lang="en-I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D4AA7AA-AA82-49A7-A3DD-36C89B0A5B01}"/>
                </a:ext>
              </a:extLst>
            </p:cNvPr>
            <p:cNvSpPr txBox="1"/>
            <p:nvPr/>
          </p:nvSpPr>
          <p:spPr>
            <a:xfrm>
              <a:off x="0" y="-38100"/>
              <a:ext cx="3151241" cy="166268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6FAC7A42-ECF2-44E3-B33A-2ED106B7216D}"/>
              </a:ext>
            </a:extLst>
          </p:cNvPr>
          <p:cNvGrpSpPr/>
          <p:nvPr/>
        </p:nvGrpSpPr>
        <p:grpSpPr>
          <a:xfrm>
            <a:off x="14493238" y="418547"/>
            <a:ext cx="3200400" cy="1236947"/>
            <a:chOff x="0" y="0"/>
            <a:chExt cx="3965424" cy="113572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CA2AB9E-784B-4D8D-9D03-B3B7EABEF48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83101D4-6280-4C07-845A-C77E93B08CB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4D2F5AB-8D68-44CD-A590-F4DEA3E9E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C5A862-DB97-4915-B601-35C70197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7" y="1889480"/>
            <a:ext cx="17694254" cy="2516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04B47-BFEE-41F2-A5A9-49FD261BF514}"/>
              </a:ext>
            </a:extLst>
          </p:cNvPr>
          <p:cNvSpPr txBox="1"/>
          <p:nvPr/>
        </p:nvSpPr>
        <p:spPr>
          <a:xfrm>
            <a:off x="8775290" y="43876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B04E5-57E0-4060-9358-D61F69EF2D21}"/>
              </a:ext>
            </a:extLst>
          </p:cNvPr>
          <p:cNvSpPr txBox="1"/>
          <p:nvPr/>
        </p:nvSpPr>
        <p:spPr>
          <a:xfrm flipH="1">
            <a:off x="41991" y="577702"/>
            <a:ext cx="149763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 Q8. Retrieve records of individuals older than 60 who are diagnosed with lung cancer. </a:t>
            </a:r>
          </a:p>
          <a:p>
            <a:endParaRPr lang="en-GB" dirty="0"/>
          </a:p>
          <a:p>
            <a:r>
              <a:rPr lang="en-GB" sz="2400" dirty="0"/>
              <a:t>select * from lung_cancer_data where age &gt; 60 and Lung_Cancer_Diagnosis = 'Yes';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1E9B9-F861-4FE7-9C4D-CBAFBD23841D}"/>
              </a:ext>
            </a:extLst>
          </p:cNvPr>
          <p:cNvSpPr txBox="1"/>
          <p:nvPr/>
        </p:nvSpPr>
        <p:spPr>
          <a:xfrm flipH="1">
            <a:off x="316411" y="4891198"/>
            <a:ext cx="169177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Intermediate Level -&gt; </a:t>
            </a:r>
          </a:p>
          <a:p>
            <a:endParaRPr kumimoji="0" lang="en-GB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Q1. Find the percentage of smokers who developed lung cancer.</a:t>
            </a:r>
          </a:p>
          <a:p>
            <a:endParaRPr kumimoji="0" lang="en-GB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GB" altLang="en-US" sz="2400" dirty="0"/>
              <a:t>SELECT</a:t>
            </a:r>
            <a:r>
              <a:rPr kumimoji="0" lang="en-GB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concat(round(100*(select count(*) from lung_cancer_data  where Lung_Cancer_Diagnosis = 'Yes' and smoker= 'Yes')/count(*),1),"%") as smoker_percentage from lung_cancer_data where smoker= 'Yes';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B27E-BD08-468F-B6D6-D7035B1B4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69" y="7522991"/>
            <a:ext cx="12203602" cy="1978434"/>
          </a:xfrm>
          <a:prstGeom prst="rect">
            <a:avLst/>
          </a:pr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9E9ABF91-29DC-4777-B309-4C02E1FE78AA}"/>
              </a:ext>
            </a:extLst>
          </p:cNvPr>
          <p:cNvGrpSpPr/>
          <p:nvPr/>
        </p:nvGrpSpPr>
        <p:grpSpPr>
          <a:xfrm>
            <a:off x="17640205" y="8588056"/>
            <a:ext cx="951769" cy="799882"/>
            <a:chOff x="0" y="0"/>
            <a:chExt cx="967140" cy="8128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CCA78F5-6937-4BAB-8292-216A2FB4DE1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636171B-4336-45A3-B3BA-74E5C5B56736}"/>
                </a:ext>
              </a:extLst>
            </p:cNvPr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25D35E49-5F60-4A50-A315-A7F99DB49ED0}"/>
              </a:ext>
            </a:extLst>
          </p:cNvPr>
          <p:cNvSpPr txBox="1"/>
          <p:nvPr/>
        </p:nvSpPr>
        <p:spPr>
          <a:xfrm>
            <a:off x="17822787" y="8839659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4198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1967</Words>
  <Application>Microsoft Office PowerPoint</Application>
  <PresentationFormat>Custom</PresentationFormat>
  <Paragraphs>259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Canva Sans</vt:lpstr>
      <vt:lpstr>Inter</vt:lpstr>
      <vt:lpstr>Canva Sans Bold</vt:lpstr>
      <vt:lpstr>Segoe UI Black</vt:lpstr>
      <vt:lpstr>Arial</vt:lpstr>
      <vt:lpstr>Poppins</vt:lpstr>
      <vt:lpstr>Poppins Bold</vt:lpstr>
      <vt:lpstr>Calibri Light</vt:lpstr>
      <vt:lpstr>Microsoft Tai Le</vt:lpstr>
      <vt:lpstr>Comic Sans MS</vt:lpstr>
      <vt:lpstr>Calibri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Suman Sadhukhan</dc:creator>
  <cp:lastModifiedBy>Suman Sadhukhan</cp:lastModifiedBy>
  <cp:revision>74</cp:revision>
  <dcterms:created xsi:type="dcterms:W3CDTF">2006-08-16T00:00:00Z</dcterms:created>
  <dcterms:modified xsi:type="dcterms:W3CDTF">2025-02-24T11:26:06Z</dcterms:modified>
  <dc:identifier>DAGd4dElOz8</dc:identifier>
</cp:coreProperties>
</file>